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74" r:id="rId2"/>
    <p:sldId id="271" r:id="rId3"/>
    <p:sldId id="258" r:id="rId4"/>
    <p:sldId id="289" r:id="rId5"/>
    <p:sldId id="260" r:id="rId6"/>
    <p:sldId id="264" r:id="rId7"/>
    <p:sldId id="263" r:id="rId8"/>
    <p:sldId id="291" r:id="rId9"/>
    <p:sldId id="279" r:id="rId10"/>
    <p:sldId id="295" r:id="rId11"/>
    <p:sldId id="277" r:id="rId12"/>
    <p:sldId id="265" r:id="rId13"/>
    <p:sldId id="300"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29F818-3338-FD80-6ADD-FFB696AAECE5}" name="Hanne Skjølstrup Mikkelsen" initials="HSM" userId="Hanne Skjølstrup Mikkels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F1E"/>
    <a:srgbClr val="017176"/>
    <a:srgbClr val="01A04C"/>
    <a:srgbClr val="F3F3F3"/>
    <a:srgbClr val="EBF7F2"/>
    <a:srgbClr val="9D1C41"/>
    <a:srgbClr val="037CBF"/>
    <a:srgbClr val="BD9D62"/>
    <a:srgbClr val="343232"/>
    <a:srgbClr val="013B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62"/>
    <p:restoredTop sz="96327"/>
  </p:normalViewPr>
  <p:slideViewPr>
    <p:cSldViewPr snapToGrid="0">
      <p:cViewPr varScale="1">
        <p:scale>
          <a:sx n="107" d="100"/>
          <a:sy n="107" d="100"/>
        </p:scale>
        <p:origin x="10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EDECA5-A581-4B4E-9E51-11E0B89F8263}" type="datetimeFigureOut">
              <a:rPr lang="da-DK" smtClean="0"/>
              <a:t>27-03-2023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CA890-DB2E-2042-84A3-433011E20551}" type="slidenum">
              <a:rPr lang="da-DK" smtClean="0"/>
              <a:t>‹nr.›</a:t>
            </a:fld>
            <a:endParaRPr lang="da-DK"/>
          </a:p>
        </p:txBody>
      </p:sp>
    </p:spTree>
    <p:extLst>
      <p:ext uri="{BB962C8B-B14F-4D97-AF65-F5344CB8AC3E}">
        <p14:creationId xmlns:p14="http://schemas.microsoft.com/office/powerpoint/2010/main" val="3254206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3</a:t>
            </a:fld>
            <a:endParaRPr lang="da-DK"/>
          </a:p>
        </p:txBody>
      </p:sp>
    </p:spTree>
    <p:extLst>
      <p:ext uri="{BB962C8B-B14F-4D97-AF65-F5344CB8AC3E}">
        <p14:creationId xmlns:p14="http://schemas.microsoft.com/office/powerpoint/2010/main" val="2510473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B04E1-80D2-5F48-E3CE-547B7C21361C}"/>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0FFE7F1-ACA8-B9F6-BF85-9E4307543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BAA09648-26EE-F4C7-BA7C-43B975CDCAD1}"/>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23ED7E80-81B5-065B-9FA9-C0A8CE3B1FE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A301D3D-C353-1064-1418-DC2EC10B7878}"/>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608071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21F44-F0A5-C1AD-FD11-E01AB1722B0D}"/>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D7100AF5-9AAA-3459-D3FD-E27C5848CFD3}"/>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346AFE1-0981-E1D2-CF61-A5FA7A59637E}"/>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F8B121C1-798D-532C-3142-83A90E1EB10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58C2147-120E-E443-B433-77C315A71AC6}"/>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971222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4FA66D39-76F9-1197-90C8-033B963FF8B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2EE4443C-683A-C85F-D098-534488F14B76}"/>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BED8F09-D3E8-0739-F67F-BFC0C9CE7218}"/>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B71BCE28-CA20-FEE8-A305-B8F956B4C02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63EC55F-BF6E-9599-44A0-D5E08B25EF35}"/>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06674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36DD4-94EF-FA60-1735-5DB5DF8E0CF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398792A-0F79-E115-13DD-2D923B6A7ED7}"/>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2EB6CBD-58AF-2DDE-6AFF-3D779E9B9CED}"/>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CC9A1F3D-D494-7F8C-E66A-2FFB380BD30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74414D0-0D3E-AA7A-DA39-7AC323F6ACA9}"/>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784543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CF0E78-5615-38D2-F961-6C3212FDE484}"/>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E6C881AE-EAAF-A521-D00A-9769C834D0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E23C50E5-C459-A7F3-0530-2F1D68C5DE2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739A81F6-4317-FEEC-0618-197089C4BFC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32BBCEC-9985-28D6-9561-10F2A657EF3A}"/>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46197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E93C9E-EAFC-DDBD-46F2-26C16C15B94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97B0C52-FE29-98E5-8B56-EEBF721B4035}"/>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5ED70F70-99C8-73D3-A779-07A1B1F9E545}"/>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8379B32D-6B12-0F1E-6B6A-E2D3F8A6E4C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890B742F-599F-1AC0-F330-B46D487D934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4FB56AE-1A34-822F-6A3A-9B59E8F1FE74}"/>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329738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557C8E-E050-618E-CF6D-58844A25A5A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984898F-F016-7FCB-E04E-A50359F46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F7AF2925-08C4-A38F-3F05-0E2249323C1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F972618-3438-1893-29FD-F643233A1F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48200280-B3A8-2592-42D9-D0F96CCD6D04}"/>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C743A46B-EA22-215A-2B0F-39B980232FD3}"/>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8" name="Pladsholder til sidefod 7">
            <a:extLst>
              <a:ext uri="{FF2B5EF4-FFF2-40B4-BE49-F238E27FC236}">
                <a16:creationId xmlns:a16="http://schemas.microsoft.com/office/drawing/2014/main" id="{8E11A989-0B62-9072-6819-8C24BDE0D63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D00764B2-3736-6FA6-2DE1-D3B9B5AB4D64}"/>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861185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A01FE-0190-CECE-80C5-21371605C204}"/>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420736B7-9608-FF7A-1395-C799F127EDA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4" name="Pladsholder til sidefod 3">
            <a:extLst>
              <a:ext uri="{FF2B5EF4-FFF2-40B4-BE49-F238E27FC236}">
                <a16:creationId xmlns:a16="http://schemas.microsoft.com/office/drawing/2014/main" id="{FBE38ED1-E520-CE38-8C8C-B58DD064C15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BA6F103F-CD13-42CB-D3D7-C77B4AB276AB}"/>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040957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6FCF670-E490-304C-9BD4-3EDD66B6F56E}"/>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3" name="Pladsholder til sidefod 2">
            <a:extLst>
              <a:ext uri="{FF2B5EF4-FFF2-40B4-BE49-F238E27FC236}">
                <a16:creationId xmlns:a16="http://schemas.microsoft.com/office/drawing/2014/main" id="{8BAC0478-9652-2A00-D213-C83D83147927}"/>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970777FB-8C72-132D-E8AC-94E0AB5D02FC}"/>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019666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12C317-9039-5C5C-3F54-B2C682B8460F}"/>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7301EB19-483C-F5BF-5BBD-4A995B58B7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9DDA1D5-D961-063E-5691-EBF8260231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2651DCD-F4DF-0A32-CBD3-054F65769001}"/>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35BA4241-BB1E-3A32-A1A4-C4E6B609B1E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0CF0018-75CB-428C-2972-F99BD4420056}"/>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440680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4764E-0737-2EF4-0F54-7BD5A95E545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13389650-6BE1-553D-F12B-DFFA097E1D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4995BCCD-47D5-5172-1235-3450BCB39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8B122E1-1E29-6505-5AE6-73C16DFE18B5}"/>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68F8F7AE-2CAC-4824-45B9-152B8F99673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1FD1C8A-5C29-8E29-111C-478DA2F99A05}"/>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5370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4FA41E-682D-79C6-7893-80CBCCA6F7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A00EEA9-FDEE-78FB-9C75-A0FD5680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06A7463-0B5A-68BF-7FBF-0FB4A981B2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3B76FCF2-F452-CAA5-6A0E-E449A4B8CB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09F4BC78-E3F6-A8DC-CAFF-A6A8C378B0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99ADB-A608-344A-98E3-95748E7BA894}" type="slidenum">
              <a:rPr lang="da-DK" smtClean="0"/>
              <a:t>‹nr.›</a:t>
            </a:fld>
            <a:endParaRPr lang="da-DK"/>
          </a:p>
        </p:txBody>
      </p:sp>
    </p:spTree>
    <p:extLst>
      <p:ext uri="{BB962C8B-B14F-4D97-AF65-F5344CB8AC3E}">
        <p14:creationId xmlns:p14="http://schemas.microsoft.com/office/powerpoint/2010/main" val="11576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HRM7a4CPVLI" TargetMode="External"/><Relationship Id="rId7" Type="http://schemas.openxmlformats.org/officeDocument/2006/relationships/image" Target="../media/image18.sv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1.emf"/><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hyperlink" Target="https://quizizz.com/admin/quiz/63fc9eb8670852001d14b028/farligt-affald?source=quiz_share" TargetMode="External"/><Relationship Id="rId2" Type="http://schemas.openxmlformats.org/officeDocument/2006/relationships/image" Target="../media/image1.emf"/><Relationship Id="rId1" Type="http://schemas.openxmlformats.org/officeDocument/2006/relationships/slideLayout" Target="../slideLayouts/slideLayout6.xml"/><Relationship Id="rId6" Type="http://schemas.openxmlformats.org/officeDocument/2006/relationships/image" Target="../media/image2.emf"/><Relationship Id="rId5" Type="http://schemas.openxmlformats.org/officeDocument/2006/relationships/hyperlink" Target="https://www.youtube.com/watch?v=bRl4qPlC9Zk" TargetMode="External"/><Relationship Id="rId4" Type="http://schemas.openxmlformats.org/officeDocument/2006/relationships/hyperlink" Target="mailto:affaldsklubben@gmail.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hyperlink" Target="https://quizizz.com/admin/quiz/63fc9eb8670852001d14b028?source=quiz_share" TargetMode="Externa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22.emf"/><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youtu.be/E6x5EGLYuKc" TargetMode="External"/><Relationship Id="rId7" Type="http://schemas.openxmlformats.org/officeDocument/2006/relationships/image" Target="../media/image18.sv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1.emf"/><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BFAE6619-99B0-5EAE-488A-BFC3B75A01E3}"/>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1999609"/>
            <a:ext cx="8822724" cy="2893100"/>
          </a:xfrm>
          <a:prstGeom prst="rect">
            <a:avLst/>
          </a:prstGeom>
          <a:noFill/>
        </p:spPr>
        <p:txBody>
          <a:bodyPr wrap="square" rtlCol="0">
            <a:spAutoFit/>
          </a:bodyPr>
          <a:lstStyle/>
          <a:p>
            <a:r>
              <a:rPr lang="da-DK" sz="1400" dirty="0">
                <a:latin typeface="Helvetica Neue" panose="02000503000000020004" pitchFamily="2" charset="0"/>
                <a:ea typeface="Helvetica Neue" panose="02000503000000020004" pitchFamily="2" charset="0"/>
                <a:cs typeface="Helvetica Neue" panose="02000503000000020004" pitchFamily="2" charset="0"/>
              </a:rPr>
              <a:t>Dette forløb handler om farligt affald. Farligt affald er ikke noget nyt, da man i mange år har kunnet aflevere det på landets genbrugspladser. Det nye er, at man nu kan få hentet farligt affald ved husstanden i den røde kasse. Dermed bliver det nemmere at sortere korrekt, og fristelsen til at smide farligt affald i de almindelige beholdere bliver forhåbentlig mindre.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Der er i forløbet fokus på at formidle, hvad farligt affald er, og hvorfor det er farligt, hvis det ikke sorteres korrekt. Der er primært fokus på farligt affald fra hverdagen, som kan afleveres i den røde kasse.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Forløbet har først og fremmest til formål at lære eleverne, at det er ”no go” at smide farligt affald i skraldespanden – og gerne gøre dem til ambassadører for dette budskab derhjemme.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Derudover er formålet at lære eleverne, at sortering af farligt affald er </a:t>
            </a:r>
            <a:r>
              <a:rPr lang="da-DK" sz="1400" dirty="0" err="1">
                <a:latin typeface="Helvetica Neue" panose="02000503000000020004" pitchFamily="2" charset="0"/>
                <a:ea typeface="Helvetica Neue" panose="02000503000000020004" pitchFamily="2" charset="0"/>
                <a:cs typeface="Helvetica Neue" panose="02000503000000020004" pitchFamily="2" charset="0"/>
              </a:rPr>
              <a:t>win-win</a:t>
            </a:r>
            <a:r>
              <a:rPr lang="da-DK" sz="1400" dirty="0">
                <a:latin typeface="Helvetica Neue" panose="02000503000000020004" pitchFamily="2" charset="0"/>
                <a:ea typeface="Helvetica Neue" panose="02000503000000020004" pitchFamily="2" charset="0"/>
                <a:cs typeface="Helvetica Neue" panose="02000503000000020004" pitchFamily="2" charset="0"/>
              </a:rPr>
              <a:t>: Mennesker og natur spares for skadelige stoffer, og mange værdifulde materialer fra fx batterier kan genanvendes, når de sorteres korrekt.</a:t>
            </a:r>
          </a:p>
        </p:txBody>
      </p:sp>
      <p:pic>
        <p:nvPicPr>
          <p:cNvPr id="5" name="Billede 4">
            <a:extLst>
              <a:ext uri="{FF2B5EF4-FFF2-40B4-BE49-F238E27FC236}">
                <a16:creationId xmlns:a16="http://schemas.microsoft.com/office/drawing/2014/main" id="{D1F3B1F6-0132-7138-3659-483B6F7D3B56}"/>
              </a:ext>
            </a:extLst>
          </p:cNvPr>
          <p:cNvPicPr>
            <a:picLocks noChangeAspect="1"/>
          </p:cNvPicPr>
          <p:nvPr/>
        </p:nvPicPr>
        <p:blipFill>
          <a:blip r:embed="rId3"/>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48474202-B9F5-D46D-193A-21C8C99011A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LÆREREN</a:t>
            </a:r>
            <a:endParaRPr lang="da-DK" sz="1600" b="1" dirty="0"/>
          </a:p>
        </p:txBody>
      </p:sp>
    </p:spTree>
    <p:extLst>
      <p:ext uri="{BB962C8B-B14F-4D97-AF65-F5344CB8AC3E}">
        <p14:creationId xmlns:p14="http://schemas.microsoft.com/office/powerpoint/2010/main" val="3579125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0454849" cy="5011577"/>
          </a:xfrm>
          <a:prstGeom prst="rect">
            <a:avLst/>
          </a:prstGeom>
        </p:spPr>
      </p:pic>
      <p:pic>
        <p:nvPicPr>
          <p:cNvPr id="9" name="Billede 8" descr="Et billede, der indeholder tekst, beholder&#10;&#10;Automatisk genereret beskrivelse">
            <a:hlinkClick r:id="rId3"/>
            <a:extLst>
              <a:ext uri="{FF2B5EF4-FFF2-40B4-BE49-F238E27FC236}">
                <a16:creationId xmlns:a16="http://schemas.microsoft.com/office/drawing/2014/main" id="{73325E19-2342-4318-C9D6-41D81CFE2030}"/>
              </a:ext>
            </a:extLst>
          </p:cNvPr>
          <p:cNvPicPr>
            <a:picLocks noChangeAspect="1"/>
          </p:cNvPicPr>
          <p:nvPr/>
        </p:nvPicPr>
        <p:blipFill>
          <a:blip r:embed="rId4"/>
          <a:stretch>
            <a:fillRect/>
          </a:stretch>
        </p:blipFill>
        <p:spPr>
          <a:xfrm>
            <a:off x="5675326" y="2214297"/>
            <a:ext cx="6516674" cy="3490273"/>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5"/>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978281" y="1895324"/>
            <a:ext cx="5717243" cy="2321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da-DK" sz="18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rPr>
              <a:t>FILM</a:t>
            </a:r>
            <a:endParaRPr lang="da-DK" sz="36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00000"/>
              </a:lnSpc>
              <a:spcBef>
                <a:spcPts val="0"/>
              </a:spcBef>
            </a:pPr>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Værdifulde batterier</a:t>
            </a:r>
            <a:endParaRPr lang="da-DK" sz="3400" dirty="0">
              <a:solidFill>
                <a:schemeClr val="bg1"/>
              </a:solidFill>
            </a:endParaRPr>
          </a:p>
        </p:txBody>
      </p:sp>
      <p:grpSp>
        <p:nvGrpSpPr>
          <p:cNvPr id="2" name="Gruppe 1">
            <a:extLst>
              <a:ext uri="{FF2B5EF4-FFF2-40B4-BE49-F238E27FC236}">
                <a16:creationId xmlns:a16="http://schemas.microsoft.com/office/drawing/2014/main" id="{98956C88-196A-D992-5903-298BF683B327}"/>
              </a:ext>
            </a:extLst>
          </p:cNvPr>
          <p:cNvGrpSpPr/>
          <p:nvPr/>
        </p:nvGrpSpPr>
        <p:grpSpPr>
          <a:xfrm>
            <a:off x="8500526" y="3656536"/>
            <a:ext cx="866273" cy="854242"/>
            <a:chOff x="9197108" y="3604869"/>
            <a:chExt cx="866273" cy="854242"/>
          </a:xfrm>
        </p:grpSpPr>
        <p:sp>
          <p:nvSpPr>
            <p:cNvPr id="7" name="Ellipse 6">
              <a:extLst>
                <a:ext uri="{FF2B5EF4-FFF2-40B4-BE49-F238E27FC236}">
                  <a16:creationId xmlns:a16="http://schemas.microsoft.com/office/drawing/2014/main" id="{3D65A2B0-0CA0-8E69-74B3-1DF96C9DB813}"/>
                </a:ext>
              </a:extLst>
            </p:cNvPr>
            <p:cNvSpPr/>
            <p:nvPr/>
          </p:nvSpPr>
          <p:spPr>
            <a:xfrm>
              <a:off x="9197108" y="3604869"/>
              <a:ext cx="866273" cy="854242"/>
            </a:xfrm>
            <a:prstGeom prst="ellipse">
              <a:avLst/>
            </a:prstGeom>
            <a:solidFill>
              <a:srgbClr val="5A94CE"/>
            </a:solidFill>
            <a:ln>
              <a:solidFill>
                <a:srgbClr val="5A9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Grafik 11" descr="Afspil med massiv udfyldning">
              <a:hlinkClick r:id="rId3"/>
              <a:extLst>
                <a:ext uri="{FF2B5EF4-FFF2-40B4-BE49-F238E27FC236}">
                  <a16:creationId xmlns:a16="http://schemas.microsoft.com/office/drawing/2014/main" id="{135C1898-74D1-9183-1C87-EE395B33DF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44459" y="3672529"/>
              <a:ext cx="718922" cy="718922"/>
            </a:xfrm>
            <a:prstGeom prst="rect">
              <a:avLst/>
            </a:prstGeom>
          </p:spPr>
        </p:pic>
      </p:grpSp>
      <p:sp>
        <p:nvSpPr>
          <p:cNvPr id="5" name="Tekstfelt 4">
            <a:extLst>
              <a:ext uri="{FF2B5EF4-FFF2-40B4-BE49-F238E27FC236}">
                <a16:creationId xmlns:a16="http://schemas.microsoft.com/office/drawing/2014/main" id="{7DB1AE37-70D4-1F49-8474-6CDB49CE30A4}"/>
              </a:ext>
            </a:extLst>
          </p:cNvPr>
          <p:cNvSpPr txBox="1"/>
          <p:nvPr/>
        </p:nvSpPr>
        <p:spPr>
          <a:xfrm>
            <a:off x="827503" y="3291215"/>
            <a:ext cx="4500199" cy="2677656"/>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Du ved godt, at batterier ikke må komme i skraldespanden, men ved du hvorfor?</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 indeholder nemlig nogle skadelige stoffer som nikkel, cadmium og bly, også kaldet for tungmetaller, som spredes til naturen, hvis de ender sammen med restaffaldet.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Hvis batterierne afleveres på genbrugspladsen eller i den røde kasse, kan vi i stedet genanvende over halvdelen af batteriet</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158907817"/>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12A792E-F2B1-24AD-CC6C-5E698F9C778A}"/>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t>
            </a:r>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ktivitet og opgaver</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2106324"/>
            <a:ext cx="8822724" cy="4339650"/>
          </a:xfrm>
          <a:prstGeom prst="rect">
            <a:avLst/>
          </a:prstGeom>
          <a:noFill/>
        </p:spPr>
        <p:txBody>
          <a:bodyPr wrap="square" rtlCol="0">
            <a:spAutoFit/>
          </a:bodyPr>
          <a:lstStyle/>
          <a:p>
            <a:r>
              <a:rPr lang="da-DK" sz="1200" b="1" dirty="0">
                <a:latin typeface="Helvetica Neue" panose="02000503000000020004" pitchFamily="2" charset="0"/>
                <a:ea typeface="Helvetica Neue" panose="02000503000000020004" pitchFamily="2" charset="0"/>
                <a:cs typeface="Helvetica Neue" panose="02000503000000020004" pitchFamily="2" charset="0"/>
              </a:rPr>
              <a:t>Aktivitet 1: Quiz – ca. 20 minutter:</a:t>
            </a:r>
          </a:p>
          <a:p>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 At eleverne bedre husker det, de har lært om farligt affald</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Find linket og lad eleverne deltage via tablet, telefon eller computer. Der er 11 spørgsmål om Farligt affald.</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OBS: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Quiz’en</a:t>
            </a:r>
            <a:r>
              <a:rPr lang="da-DK" sz="1200" dirty="0">
                <a:latin typeface="Helvetica Neue" panose="02000503000000020004" pitchFamily="2" charset="0"/>
                <a:ea typeface="Helvetica Neue" panose="02000503000000020004" pitchFamily="2" charset="0"/>
                <a:cs typeface="Helvetica Neue" panose="02000503000000020004" pitchFamily="2" charset="0"/>
              </a:rPr>
              <a:t> er lavet i et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Kahoot</a:t>
            </a:r>
            <a:r>
              <a:rPr lang="da-DK" sz="1200" dirty="0">
                <a:latin typeface="Helvetica Neue" panose="02000503000000020004" pitchFamily="2" charset="0"/>
                <a:ea typeface="Helvetica Neue" panose="02000503000000020004" pitchFamily="2" charset="0"/>
                <a:cs typeface="Helvetica Neue" panose="02000503000000020004" pitchFamily="2" charset="0"/>
              </a:rPr>
              <a:t>-lignende system, der hedder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Quizizz</a:t>
            </a:r>
            <a:r>
              <a:rPr lang="da-DK" sz="1200" dirty="0">
                <a:latin typeface="Helvetica Neue" panose="02000503000000020004" pitchFamily="2" charset="0"/>
                <a:ea typeface="Helvetica Neue" panose="02000503000000020004" pitchFamily="2" charset="0"/>
                <a:cs typeface="Helvetica Neue" panose="02000503000000020004" pitchFamily="2" charset="0"/>
              </a:rPr>
              <a:t>. Det er kun muligt at være 10 deltagere i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quizen</a:t>
            </a:r>
            <a:r>
              <a:rPr lang="da-DK" sz="1200" dirty="0">
                <a:latin typeface="Helvetica Neue" panose="02000503000000020004" pitchFamily="2" charset="0"/>
                <a:ea typeface="Helvetica Neue" panose="02000503000000020004" pitchFamily="2" charset="0"/>
                <a:cs typeface="Helvetica Neue" panose="02000503000000020004" pitchFamily="2" charset="0"/>
              </a:rPr>
              <a:t>, så lad eleverne arbejde sammen i grupper af 2-3 om en telefon/tablet.</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Følg dette link </a:t>
            </a:r>
            <a:r>
              <a:rPr lang="da-DK" sz="1200" b="1" dirty="0">
                <a:latin typeface="Helvetica Neue" panose="02000503000000020004" pitchFamily="2" charset="0"/>
                <a:ea typeface="Helvetica Neue" panose="02000503000000020004" pitchFamily="2" charset="0"/>
                <a:cs typeface="Helvetica Neue" panose="02000503000000020004" pitchFamily="2" charset="0"/>
              </a:rPr>
              <a:t>og log ind for at starte </a:t>
            </a:r>
            <a:r>
              <a:rPr lang="da-DK" sz="1200" b="1" dirty="0" err="1">
                <a:latin typeface="Helvetica Neue" panose="02000503000000020004" pitchFamily="2" charset="0"/>
                <a:ea typeface="Helvetica Neue" panose="02000503000000020004" pitchFamily="2" charset="0"/>
                <a:cs typeface="Helvetica Neue" panose="02000503000000020004" pitchFamily="2" charset="0"/>
              </a:rPr>
              <a:t>quizen</a:t>
            </a:r>
            <a:r>
              <a:rPr lang="da-DK" sz="1200" dirty="0">
                <a:latin typeface="Helvetica Neue" panose="02000503000000020004" pitchFamily="2" charset="0"/>
                <a:ea typeface="Helvetica Neue" panose="02000503000000020004" pitchFamily="2" charset="0"/>
                <a:cs typeface="Helvetica Neue" panose="02000503000000020004" pitchFamily="2" charset="0"/>
              </a:rPr>
              <a:t>. </a:t>
            </a:r>
            <a:r>
              <a:rPr lang="da-DK" sz="1200" dirty="0">
                <a:latin typeface="Helvetica Neue" panose="02000503000000020004" pitchFamily="2" charset="0"/>
                <a:ea typeface="Helvetica Neue" panose="02000503000000020004" pitchFamily="2" charset="0"/>
                <a:cs typeface="Helvetica Neue" panose="02000503000000020004" pitchFamily="2" charset="0"/>
                <a:hlinkClick r:id="rId3"/>
              </a:rPr>
              <a:t>https://quizizz.com/admin/quiz/63fc9eb8670852001d14b028/farligt-affald?source=quiz_share</a:t>
            </a:r>
            <a:r>
              <a:rPr lang="da-DK" sz="1200" dirty="0">
                <a:latin typeface="Helvetica Neue" panose="02000503000000020004" pitchFamily="2" charset="0"/>
                <a:ea typeface="Helvetica Neue" panose="02000503000000020004" pitchFamily="2" charset="0"/>
                <a:cs typeface="Helvetica Neue" panose="02000503000000020004" pitchFamily="2" charset="0"/>
              </a:rPr>
              <a:t>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Vælg ”Fortsæt med Google”</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Konto: </a:t>
            </a:r>
            <a:r>
              <a:rPr lang="da-DK" sz="1200" dirty="0">
                <a:latin typeface="Helvetica Neue" panose="02000503000000020004" pitchFamily="2" charset="0"/>
                <a:ea typeface="Helvetica Neue" panose="02000503000000020004" pitchFamily="2" charset="0"/>
                <a:cs typeface="Helvetica Neue" panose="02000503000000020004" pitchFamily="2" charset="0"/>
                <a:hlinkClick r:id="rId4"/>
              </a:rPr>
              <a:t>affaldsklubben@gmail.com</a:t>
            </a:r>
            <a:r>
              <a:rPr lang="da-DK" sz="1200" dirty="0">
                <a:latin typeface="Helvetica Neue" panose="02000503000000020004" pitchFamily="2" charset="0"/>
                <a:ea typeface="Helvetica Neue" panose="02000503000000020004" pitchFamily="2" charset="0"/>
                <a:cs typeface="Helvetica Neue" panose="02000503000000020004" pitchFamily="2" charset="0"/>
              </a:rPr>
              <a:t>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Kode: Affald10+</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Opgave 1</a:t>
            </a:r>
            <a:r>
              <a:rPr lang="da-DK" sz="1200" b="1">
                <a:latin typeface="Helvetica Neue" panose="02000503000000020004" pitchFamily="2" charset="0"/>
                <a:ea typeface="Helvetica Neue" panose="02000503000000020004" pitchFamily="2" charset="0"/>
                <a:cs typeface="Helvetica Neue" panose="02000503000000020004" pitchFamily="2" charset="0"/>
              </a:rPr>
              <a:t>: Kampagnefilm </a:t>
            </a:r>
            <a:r>
              <a:rPr lang="da-DK" sz="1200" b="1" dirty="0">
                <a:latin typeface="Helvetica Neue" panose="02000503000000020004" pitchFamily="2" charset="0"/>
                <a:ea typeface="Helvetica Neue" panose="02000503000000020004" pitchFamily="2" charset="0"/>
                <a:cs typeface="Helvetica Neue" panose="02000503000000020004" pitchFamily="2" charset="0"/>
              </a:rPr>
              <a:t>– 60-120 minutter:</a:t>
            </a:r>
          </a:p>
          <a:p>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 At gøre eleverne til ambassadører for korrekt sortering af farligt affald</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I denne opgave kan kreativiteten få frit løb. Der er vide rammer for budskabet, så længe det handler om at sortere farligt affald korrekt. Vis evt. eleverne en af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Elretur’s</a:t>
            </a:r>
            <a:r>
              <a:rPr lang="da-DK" sz="1200" dirty="0">
                <a:latin typeface="Helvetica Neue" panose="02000503000000020004" pitchFamily="2" charset="0"/>
                <a:ea typeface="Helvetica Neue" panose="02000503000000020004" pitchFamily="2" charset="0"/>
                <a:cs typeface="Helvetica Neue" panose="02000503000000020004" pitchFamily="2" charset="0"/>
              </a:rPr>
              <a:t> kampagnefilm om batterier med Bodil Jørgensen (</a:t>
            </a:r>
            <a:r>
              <a:rPr lang="da-DK" sz="1200" dirty="0">
                <a:latin typeface="Helvetica Neue" panose="02000503000000020004" pitchFamily="2" charset="0"/>
                <a:ea typeface="Helvetica Neue" panose="02000503000000020004" pitchFamily="2" charset="0"/>
                <a:cs typeface="Helvetica Neue" panose="02000503000000020004" pitchFamily="2" charset="0"/>
                <a:hlinkClick r:id="rId5"/>
              </a:rPr>
              <a:t>https://www.youtube.com/watch?v=bRl4qPlC9Zk</a:t>
            </a:r>
            <a:r>
              <a:rPr lang="da-DK" sz="1200" dirty="0">
                <a:latin typeface="Helvetica Neue" panose="02000503000000020004" pitchFamily="2" charset="0"/>
                <a:ea typeface="Helvetica Neue" panose="02000503000000020004" pitchFamily="2" charset="0"/>
                <a:cs typeface="Helvetica Neue" panose="02000503000000020004" pitchFamily="2" charset="0"/>
              </a:rPr>
              <a:t>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dirty="0">
                <a:latin typeface="Helvetica Neue" panose="02000503000000020004" pitchFamily="2" charset="0"/>
                <a:ea typeface="Helvetica Neue" panose="02000503000000020004" pitchFamily="2" charset="0"/>
                <a:cs typeface="Helvetica Neue" panose="02000503000000020004" pitchFamily="2" charset="0"/>
              </a:rPr>
              <a:t>Fremgangsmåde for filmen:</a:t>
            </a:r>
          </a:p>
          <a:p>
            <a:pPr marL="285750" indent="-2857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Hver gruppe skal først finde på ”ideen” og lave et storyboard for filmen</a:t>
            </a:r>
          </a:p>
          <a:p>
            <a:pPr marL="285750" indent="-2857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Udvælg hvem der filmer og hvem der er på. Find evt. udklædningstøj</a:t>
            </a:r>
          </a:p>
          <a:p>
            <a:pPr marL="285750" indent="-2857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Optag filmsekvenser enten med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Ipads</a:t>
            </a:r>
            <a:r>
              <a:rPr lang="da-DK" sz="1200" dirty="0">
                <a:latin typeface="Helvetica Neue" panose="02000503000000020004" pitchFamily="2" charset="0"/>
                <a:ea typeface="Helvetica Neue" panose="02000503000000020004" pitchFamily="2" charset="0"/>
                <a:cs typeface="Helvetica Neue" panose="02000503000000020004" pitchFamily="2" charset="0"/>
              </a:rPr>
              <a:t> eller elevernes egne telefoner</a:t>
            </a:r>
          </a:p>
          <a:p>
            <a:pPr marL="285750" indent="-2857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Klip filmen sammen</a:t>
            </a:r>
          </a:p>
          <a:p>
            <a:pPr marL="285750" indent="-2857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Hvis muligt så lav en lille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film-festival</a:t>
            </a:r>
            <a:r>
              <a:rPr lang="da-DK" sz="1200" dirty="0">
                <a:latin typeface="Helvetica Neue" panose="02000503000000020004" pitchFamily="2" charset="0"/>
                <a:ea typeface="Helvetica Neue" panose="02000503000000020004" pitchFamily="2" charset="0"/>
                <a:cs typeface="Helvetica Neue" panose="02000503000000020004" pitchFamily="2" charset="0"/>
              </a:rPr>
              <a:t>”, hvor forældre og/eller andre klasser kommer og ser filmene. </a:t>
            </a:r>
          </a:p>
        </p:txBody>
      </p:sp>
      <p:pic>
        <p:nvPicPr>
          <p:cNvPr id="5" name="Billede 4">
            <a:extLst>
              <a:ext uri="{FF2B5EF4-FFF2-40B4-BE49-F238E27FC236}">
                <a16:creationId xmlns:a16="http://schemas.microsoft.com/office/drawing/2014/main" id="{4796E7F6-F37F-4FED-BA14-C950ECBA3A1C}"/>
              </a:ext>
            </a:extLst>
          </p:cNvPr>
          <p:cNvPicPr>
            <a:picLocks noChangeAspect="1"/>
          </p:cNvPicPr>
          <p:nvPr/>
        </p:nvPicPr>
        <p:blipFill>
          <a:blip r:embed="rId6"/>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CDBC8922-3BE1-5765-225E-E616E20CAB6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VEJLEDNING</a:t>
            </a:r>
            <a:endParaRPr lang="da-DK" sz="1600" b="1" dirty="0"/>
          </a:p>
        </p:txBody>
      </p:sp>
    </p:spTree>
    <p:extLst>
      <p:ext uri="{BB962C8B-B14F-4D97-AF65-F5344CB8AC3E}">
        <p14:creationId xmlns:p14="http://schemas.microsoft.com/office/powerpoint/2010/main" val="1406486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pic>
        <p:nvPicPr>
          <p:cNvPr id="16" name="Billede 15">
            <a:extLst>
              <a:ext uri="{FF2B5EF4-FFF2-40B4-BE49-F238E27FC236}">
                <a16:creationId xmlns:a16="http://schemas.microsoft.com/office/drawing/2014/main" id="{390CB927-82F8-C5DE-FBDB-4135BF891119}"/>
              </a:ext>
            </a:extLst>
          </p:cNvPr>
          <p:cNvPicPr>
            <a:picLocks noChangeAspect="1"/>
          </p:cNvPicPr>
          <p:nvPr/>
        </p:nvPicPr>
        <p:blipFill>
          <a:blip r:embed="rId3"/>
          <a:stretch>
            <a:fillRect/>
          </a:stretch>
        </p:blipFill>
        <p:spPr>
          <a:xfrm>
            <a:off x="6006043" y="1102488"/>
            <a:ext cx="6225684" cy="4669263"/>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6800" y="13716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1</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rotWithShape="1">
          <a:blip r:embed="rId4"/>
          <a:srcRect l="-23" r="-33"/>
          <a:stretch/>
        </p:blipFill>
        <p:spPr>
          <a:xfrm>
            <a:off x="1080000" y="2624400"/>
            <a:ext cx="6681600" cy="2355104"/>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4840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Quiz</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83943" y="3448800"/>
            <a:ext cx="4979384" cy="1169551"/>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 er ekstra vigtigt, og ikke noget man skal lege med – derfor laver vi en opsamling med en quiz:</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https://quizizz.com/admin/quiz/63fc9eb8670852001d14b028?source=quiz_share</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20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6"/>
          <a:stretch>
            <a:fillRect/>
          </a:stretch>
        </p:blipFill>
        <p:spPr>
          <a:xfrm>
            <a:off x="1508830" y="3075698"/>
            <a:ext cx="611604" cy="101600"/>
          </a:xfrm>
          <a:prstGeom prst="rect">
            <a:avLst/>
          </a:prstGeom>
        </p:spPr>
      </p:pic>
    </p:spTree>
    <p:extLst>
      <p:ext uri="{BB962C8B-B14F-4D97-AF65-F5344CB8AC3E}">
        <p14:creationId xmlns:p14="http://schemas.microsoft.com/office/powerpoint/2010/main" val="208966507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lede 11">
            <a:extLst>
              <a:ext uri="{FF2B5EF4-FFF2-40B4-BE49-F238E27FC236}">
                <a16:creationId xmlns:a16="http://schemas.microsoft.com/office/drawing/2014/main" id="{0B29C234-D3BD-73FE-0FE6-5CD03707263F}"/>
              </a:ext>
            </a:extLst>
          </p:cNvPr>
          <p:cNvPicPr>
            <a:picLocks noChangeAspect="1"/>
          </p:cNvPicPr>
          <p:nvPr/>
        </p:nvPicPr>
        <p:blipFill>
          <a:blip r:embed="rId2"/>
          <a:stretch>
            <a:fillRect/>
          </a:stretch>
        </p:blipFill>
        <p:spPr>
          <a:xfrm>
            <a:off x="418069" y="570019"/>
            <a:ext cx="8355227" cy="5717962"/>
          </a:xfrm>
          <a:prstGeom prst="rect">
            <a:avLst/>
          </a:prstGeom>
        </p:spPr>
      </p:pic>
      <p:pic>
        <p:nvPicPr>
          <p:cNvPr id="3" name="Billede 2" descr="Et billede, der indeholder tekst, flaske, beholder, rodet&#10;&#10;Automatisk genereret beskrivelse">
            <a:extLst>
              <a:ext uri="{FF2B5EF4-FFF2-40B4-BE49-F238E27FC236}">
                <a16:creationId xmlns:a16="http://schemas.microsoft.com/office/drawing/2014/main" id="{4F70DFCF-2FB5-5C2B-22E9-A2CBADE3856F}"/>
              </a:ext>
            </a:extLst>
          </p:cNvPr>
          <p:cNvPicPr>
            <a:picLocks noChangeAspect="1"/>
          </p:cNvPicPr>
          <p:nvPr/>
        </p:nvPicPr>
        <p:blipFill>
          <a:blip r:embed="rId3"/>
          <a:stretch>
            <a:fillRect/>
          </a:stretch>
        </p:blipFill>
        <p:spPr>
          <a:xfrm>
            <a:off x="6013392" y="1094369"/>
            <a:ext cx="6245913" cy="4684435"/>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716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1</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80000" y="2624400"/>
            <a:ext cx="7737386" cy="2567276"/>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4840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Kampagnefilm om farligt affald</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7" y="3448800"/>
            <a:ext cx="5953215" cy="1384995"/>
          </a:xfrm>
          <a:prstGeom prst="rect">
            <a:avLst/>
          </a:prstGeom>
          <a:noFill/>
        </p:spPr>
        <p:txBody>
          <a:bodyPr wrap="square" rtlCol="0">
            <a:spAutoFit/>
          </a:bodyPr>
          <a:lstStyle/>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Lav i grupper en reklamefilm for den røde kasse til farligt affald.</a:t>
            </a:r>
          </a:p>
          <a:p>
            <a:pPr lvl="0"/>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Filmen skal minde folk (især forældre!) om at sortere farligt affald rigtigt, så det ikke ender i den forkerte skraldespand.</a:t>
            </a:r>
          </a:p>
          <a:p>
            <a:pPr lvl="0"/>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Vis filmene for hinanden i klassen og vis dem også til jeres forældre</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t>
            </a: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60-120 minutter</a:t>
            </a:r>
          </a:p>
        </p:txBody>
      </p:sp>
      <p:pic>
        <p:nvPicPr>
          <p:cNvPr id="4" name="Billede 3">
            <a:extLst>
              <a:ext uri="{FF2B5EF4-FFF2-40B4-BE49-F238E27FC236}">
                <a16:creationId xmlns:a16="http://schemas.microsoft.com/office/drawing/2014/main" id="{DDED4271-A69F-7CDA-2510-C04772B5C399}"/>
              </a:ext>
            </a:extLst>
          </p:cNvPr>
          <p:cNvPicPr>
            <a:picLocks noChangeAspect="1"/>
          </p:cNvPicPr>
          <p:nvPr/>
        </p:nvPicPr>
        <p:blipFill>
          <a:blip r:embed="rId5"/>
          <a:stretch>
            <a:fillRect/>
          </a:stretch>
        </p:blipFill>
        <p:spPr>
          <a:xfrm>
            <a:off x="1508830" y="3075698"/>
            <a:ext cx="611604" cy="101600"/>
          </a:xfrm>
          <a:prstGeom prst="rect">
            <a:avLst/>
          </a:prstGeom>
        </p:spPr>
      </p:pic>
    </p:spTree>
    <p:extLst>
      <p:ext uri="{BB962C8B-B14F-4D97-AF65-F5344CB8AC3E}">
        <p14:creationId xmlns:p14="http://schemas.microsoft.com/office/powerpoint/2010/main" val="67598893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12BEDEF-A5FB-CC29-BD7C-2BBE9A254178}"/>
              </a:ext>
            </a:extLst>
          </p:cNvPr>
          <p:cNvPicPr>
            <a:picLocks noChangeAspect="1"/>
          </p:cNvPicPr>
          <p:nvPr/>
        </p:nvPicPr>
        <p:blipFill>
          <a:blip r:embed="rId2"/>
          <a:stretch>
            <a:fillRect/>
          </a:stretch>
        </p:blipFill>
        <p:spPr>
          <a:xfrm>
            <a:off x="9583820" y="570018"/>
            <a:ext cx="2191695" cy="5717962"/>
          </a:xfrm>
          <a:prstGeom prst="rect">
            <a:avLst/>
          </a:prstGeom>
        </p:spPr>
      </p:pic>
      <p:pic>
        <p:nvPicPr>
          <p:cNvPr id="30" name="Billede 29">
            <a:extLst>
              <a:ext uri="{FF2B5EF4-FFF2-40B4-BE49-F238E27FC236}">
                <a16:creationId xmlns:a16="http://schemas.microsoft.com/office/drawing/2014/main" id="{1269BEA7-986F-169E-7D03-7A2BA136EE53}"/>
              </a:ext>
            </a:extLst>
          </p:cNvPr>
          <p:cNvPicPr>
            <a:picLocks noChangeAspect="1"/>
          </p:cNvPicPr>
          <p:nvPr/>
        </p:nvPicPr>
        <p:blipFill>
          <a:blip r:embed="rId2">
            <a:grayscl/>
          </a:blip>
          <a:stretch>
            <a:fillRect/>
          </a:stretch>
        </p:blipFill>
        <p:spPr>
          <a:xfrm>
            <a:off x="2689299" y="555687"/>
            <a:ext cx="2191695" cy="5717962"/>
          </a:xfrm>
          <a:prstGeom prst="rect">
            <a:avLst/>
          </a:prstGeom>
        </p:spPr>
      </p:pic>
      <p:pic>
        <p:nvPicPr>
          <p:cNvPr id="32" name="Billede 31">
            <a:extLst>
              <a:ext uri="{FF2B5EF4-FFF2-40B4-BE49-F238E27FC236}">
                <a16:creationId xmlns:a16="http://schemas.microsoft.com/office/drawing/2014/main" id="{D795A74B-4162-EFA9-A0D5-78626C03ED99}"/>
              </a:ext>
            </a:extLst>
          </p:cNvPr>
          <p:cNvPicPr>
            <a:picLocks noChangeAspect="1"/>
          </p:cNvPicPr>
          <p:nvPr/>
        </p:nvPicPr>
        <p:blipFill>
          <a:blip r:embed="rId2">
            <a:grayscl/>
          </a:blip>
          <a:stretch>
            <a:fillRect/>
          </a:stretch>
        </p:blipFill>
        <p:spPr>
          <a:xfrm>
            <a:off x="7293467" y="570018"/>
            <a:ext cx="2191695" cy="5717962"/>
          </a:xfrm>
          <a:prstGeom prst="rect">
            <a:avLst/>
          </a:prstGeom>
        </p:spPr>
      </p:pic>
      <p:pic>
        <p:nvPicPr>
          <p:cNvPr id="31" name="Billede 30">
            <a:extLst>
              <a:ext uri="{FF2B5EF4-FFF2-40B4-BE49-F238E27FC236}">
                <a16:creationId xmlns:a16="http://schemas.microsoft.com/office/drawing/2014/main" id="{8501A45A-73EA-58BE-43A1-E6B06FCA0207}"/>
              </a:ext>
            </a:extLst>
          </p:cNvPr>
          <p:cNvPicPr>
            <a:picLocks noChangeAspect="1"/>
          </p:cNvPicPr>
          <p:nvPr/>
        </p:nvPicPr>
        <p:blipFill>
          <a:blip r:embed="rId2">
            <a:grayscl/>
          </a:blip>
          <a:stretch>
            <a:fillRect/>
          </a:stretch>
        </p:blipFill>
        <p:spPr>
          <a:xfrm>
            <a:off x="4996419" y="570018"/>
            <a:ext cx="2191695" cy="5717962"/>
          </a:xfrm>
          <a:prstGeom prst="rect">
            <a:avLst/>
          </a:prstGeom>
        </p:spPr>
      </p:pic>
      <p:pic>
        <p:nvPicPr>
          <p:cNvPr id="25" name="Billede 24">
            <a:extLst>
              <a:ext uri="{FF2B5EF4-FFF2-40B4-BE49-F238E27FC236}">
                <a16:creationId xmlns:a16="http://schemas.microsoft.com/office/drawing/2014/main" id="{478425F3-407B-5D91-A950-593D6F5E0EAE}"/>
              </a:ext>
            </a:extLst>
          </p:cNvPr>
          <p:cNvPicPr>
            <a:picLocks noChangeAspect="1"/>
          </p:cNvPicPr>
          <p:nvPr/>
        </p:nvPicPr>
        <p:blipFill>
          <a:blip r:embed="rId2">
            <a:grayscl/>
          </a:blip>
          <a:stretch>
            <a:fillRect/>
          </a:stretch>
        </p:blipFill>
        <p:spPr>
          <a:xfrm>
            <a:off x="405369" y="570019"/>
            <a:ext cx="2191695" cy="5717962"/>
          </a:xfrm>
          <a:prstGeom prst="rect">
            <a:avLst/>
          </a:prstGeom>
          <a:ln>
            <a:noFill/>
          </a:ln>
        </p:spPr>
      </p:pic>
      <p:pic>
        <p:nvPicPr>
          <p:cNvPr id="17" name="Billede 16">
            <a:extLst>
              <a:ext uri="{FF2B5EF4-FFF2-40B4-BE49-F238E27FC236}">
                <a16:creationId xmlns:a16="http://schemas.microsoft.com/office/drawing/2014/main" id="{CCC4D24A-3470-B309-B83A-3C8CB06AC6CD}"/>
              </a:ext>
            </a:extLst>
          </p:cNvPr>
          <p:cNvPicPr>
            <a:picLocks noChangeAspect="1"/>
          </p:cNvPicPr>
          <p:nvPr/>
        </p:nvPicPr>
        <p:blipFill rotWithShape="1">
          <a:blip r:embed="rId3"/>
          <a:srcRect l="77839" t="57852" r="2386" b="26167"/>
          <a:stretch/>
        </p:blipFill>
        <p:spPr>
          <a:xfrm>
            <a:off x="9909598" y="3001242"/>
            <a:ext cx="1536970" cy="826851"/>
          </a:xfrm>
          <a:prstGeom prst="rect">
            <a:avLst/>
          </a:prstGeom>
        </p:spPr>
      </p:pic>
      <p:grpSp>
        <p:nvGrpSpPr>
          <p:cNvPr id="24" name="Gruppe 23">
            <a:extLst>
              <a:ext uri="{FF2B5EF4-FFF2-40B4-BE49-F238E27FC236}">
                <a16:creationId xmlns:a16="http://schemas.microsoft.com/office/drawing/2014/main" id="{BEA556BE-44EF-BB7A-BB1A-6AF2DDBB8E00}"/>
              </a:ext>
            </a:extLst>
          </p:cNvPr>
          <p:cNvGrpSpPr>
            <a:grpSpLocks noChangeAspect="1"/>
          </p:cNvGrpSpPr>
          <p:nvPr/>
        </p:nvGrpSpPr>
        <p:grpSpPr>
          <a:xfrm>
            <a:off x="809292" y="2323182"/>
            <a:ext cx="1409248" cy="1825230"/>
            <a:chOff x="1370309" y="2190074"/>
            <a:chExt cx="1614791" cy="2091446"/>
          </a:xfrm>
        </p:grpSpPr>
        <p:pic>
          <p:nvPicPr>
            <p:cNvPr id="18" name="Billede 17">
              <a:extLst>
                <a:ext uri="{FF2B5EF4-FFF2-40B4-BE49-F238E27FC236}">
                  <a16:creationId xmlns:a16="http://schemas.microsoft.com/office/drawing/2014/main" id="{98D2A85D-DD77-EBA7-D396-FF8C254564C7}"/>
                </a:ext>
              </a:extLst>
            </p:cNvPr>
            <p:cNvPicPr>
              <a:picLocks noChangeAspect="1"/>
            </p:cNvPicPr>
            <p:nvPr/>
          </p:nvPicPr>
          <p:blipFill rotWithShape="1">
            <a:blip r:embed="rId3"/>
            <a:srcRect l="8878" t="35291" r="70346" b="24287"/>
            <a:stretch/>
          </p:blipFill>
          <p:spPr>
            <a:xfrm>
              <a:off x="1370309" y="2190074"/>
              <a:ext cx="1614791" cy="2091446"/>
            </a:xfrm>
            <a:prstGeom prst="rect">
              <a:avLst/>
            </a:prstGeom>
          </p:spPr>
        </p:pic>
        <p:sp>
          <p:nvSpPr>
            <p:cNvPr id="19" name="Rektangel 18">
              <a:extLst>
                <a:ext uri="{FF2B5EF4-FFF2-40B4-BE49-F238E27FC236}">
                  <a16:creationId xmlns:a16="http://schemas.microsoft.com/office/drawing/2014/main" id="{CDE86975-CB3D-090B-F783-5C9B513072F6}"/>
                </a:ext>
              </a:extLst>
            </p:cNvPr>
            <p:cNvSpPr/>
            <p:nvPr/>
          </p:nvSpPr>
          <p:spPr>
            <a:xfrm>
              <a:off x="1773382" y="2757055"/>
              <a:ext cx="391391" cy="353290"/>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a:extLst>
                <a:ext uri="{FF2B5EF4-FFF2-40B4-BE49-F238E27FC236}">
                  <a16:creationId xmlns:a16="http://schemas.microsoft.com/office/drawing/2014/main" id="{17FAB52B-1BF2-B5A5-94C1-E42EAEF79709}"/>
                </a:ext>
              </a:extLst>
            </p:cNvPr>
            <p:cNvSpPr/>
            <p:nvPr/>
          </p:nvSpPr>
          <p:spPr>
            <a:xfrm>
              <a:off x="1773383" y="2757055"/>
              <a:ext cx="822442" cy="353290"/>
            </a:xfrm>
            <a:prstGeom prst="rect">
              <a:avLst/>
            </a:prstGeom>
            <a:solidFill>
              <a:srgbClr val="343232"/>
            </a:solidFill>
            <a:ln>
              <a:solidFill>
                <a:srgbClr val="343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rgbClr val="343232"/>
                </a:solidFill>
              </a:endParaRPr>
            </a:p>
          </p:txBody>
        </p:sp>
        <p:sp>
          <p:nvSpPr>
            <p:cNvPr id="22" name="Rektangel 21">
              <a:extLst>
                <a:ext uri="{FF2B5EF4-FFF2-40B4-BE49-F238E27FC236}">
                  <a16:creationId xmlns:a16="http://schemas.microsoft.com/office/drawing/2014/main" id="{B6DC48EC-4829-D151-0A8E-CEF995B385AB}"/>
                </a:ext>
              </a:extLst>
            </p:cNvPr>
            <p:cNvSpPr/>
            <p:nvPr/>
          </p:nvSpPr>
          <p:spPr>
            <a:xfrm>
              <a:off x="1759986" y="2793442"/>
              <a:ext cx="195695" cy="316903"/>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1" name="Billede 20">
              <a:extLst>
                <a:ext uri="{FF2B5EF4-FFF2-40B4-BE49-F238E27FC236}">
                  <a16:creationId xmlns:a16="http://schemas.microsoft.com/office/drawing/2014/main" id="{55D9ECF4-DE61-3AFE-E3CB-C86BCBECBFD8}"/>
                </a:ext>
              </a:extLst>
            </p:cNvPr>
            <p:cNvPicPr>
              <a:picLocks noChangeAspect="1"/>
            </p:cNvPicPr>
            <p:nvPr/>
          </p:nvPicPr>
          <p:blipFill>
            <a:blip r:embed="rId4"/>
            <a:stretch>
              <a:fillRect/>
            </a:stretch>
          </p:blipFill>
          <p:spPr>
            <a:xfrm>
              <a:off x="1751881" y="2757055"/>
              <a:ext cx="822444" cy="851134"/>
            </a:xfrm>
            <a:prstGeom prst="rect">
              <a:avLst/>
            </a:prstGeom>
          </p:spPr>
        </p:pic>
      </p:grpSp>
      <p:sp>
        <p:nvSpPr>
          <p:cNvPr id="34" name="Tekstfelt 33">
            <a:extLst>
              <a:ext uri="{FF2B5EF4-FFF2-40B4-BE49-F238E27FC236}">
                <a16:creationId xmlns:a16="http://schemas.microsoft.com/office/drawing/2014/main" id="{2662603D-86F2-EE28-78AE-182597AE615F}"/>
              </a:ext>
            </a:extLst>
          </p:cNvPr>
          <p:cNvSpPr txBox="1"/>
          <p:nvPr/>
        </p:nvSpPr>
        <p:spPr>
          <a:xfrm>
            <a:off x="541942" y="4354249"/>
            <a:ext cx="1964014" cy="748923"/>
          </a:xfrm>
          <a:prstGeom prst="rect">
            <a:avLst/>
          </a:prstGeom>
          <a:noFill/>
          <a:ln>
            <a:noFill/>
          </a:ln>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1</a:t>
            </a:r>
            <a:br>
              <a:rPr lang="da-DK"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Affaldshierarkiet</a:t>
            </a:r>
          </a:p>
        </p:txBody>
      </p:sp>
      <p:sp>
        <p:nvSpPr>
          <p:cNvPr id="35" name="Tekstfelt 34">
            <a:extLst>
              <a:ext uri="{FF2B5EF4-FFF2-40B4-BE49-F238E27FC236}">
                <a16:creationId xmlns:a16="http://schemas.microsoft.com/office/drawing/2014/main" id="{493FF71E-BB47-6C89-7CD1-63673ADEBB91}"/>
              </a:ext>
            </a:extLst>
          </p:cNvPr>
          <p:cNvSpPr txBox="1"/>
          <p:nvPr/>
        </p:nvSpPr>
        <p:spPr>
          <a:xfrm>
            <a:off x="2817351" y="4354249"/>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2</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Rest- og madaffald</a:t>
            </a:r>
          </a:p>
        </p:txBody>
      </p:sp>
      <p:sp>
        <p:nvSpPr>
          <p:cNvPr id="36" name="Tekstfelt 35">
            <a:extLst>
              <a:ext uri="{FF2B5EF4-FFF2-40B4-BE49-F238E27FC236}">
                <a16:creationId xmlns:a16="http://schemas.microsoft.com/office/drawing/2014/main" id="{D635CBB2-57C7-B3A1-945A-4B27BB95A68D}"/>
              </a:ext>
            </a:extLst>
          </p:cNvPr>
          <p:cNvSpPr txBox="1"/>
          <p:nvPr/>
        </p:nvSpPr>
        <p:spPr>
          <a:xfrm>
            <a:off x="5133070" y="4354249"/>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3</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Pap og Papir </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Tekstil</a:t>
            </a:r>
          </a:p>
        </p:txBody>
      </p:sp>
      <p:sp>
        <p:nvSpPr>
          <p:cNvPr id="37" name="Tekstfelt 36">
            <a:extLst>
              <a:ext uri="{FF2B5EF4-FFF2-40B4-BE49-F238E27FC236}">
                <a16:creationId xmlns:a16="http://schemas.microsoft.com/office/drawing/2014/main" id="{241A097D-2898-5A5A-D824-DD91E6158920}"/>
              </a:ext>
            </a:extLst>
          </p:cNvPr>
          <p:cNvSpPr txBox="1"/>
          <p:nvPr/>
        </p:nvSpPr>
        <p:spPr>
          <a:xfrm>
            <a:off x="7410635" y="4342270"/>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4</a:t>
            </a:r>
            <a:endParaRPr lang="da-DK" b="1" dirty="0">
              <a:solidFill>
                <a:schemeClr val="bg1"/>
              </a:solidFill>
              <a:latin typeface="Helvetica Neue Light" panose="02000403000000020004" pitchFamily="2" charset="0"/>
              <a:ea typeface="Helvetica Neue" panose="02000503000000020004" pitchFamily="2" charset="0"/>
              <a:cs typeface="Helvetica Neue" panose="02000503000000020004" pitchFamily="2" charset="0"/>
            </a:endParaRPr>
          </a:p>
          <a:p>
            <a:pPr algn="ctr">
              <a:lnSpc>
                <a:spcPct val="150000"/>
              </a:lnSpc>
            </a:pPr>
            <a:r>
              <a:rPr lang="da-DK" sz="1200"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Pla</a:t>
            </a: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st og kartoner</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Glas og metal</a:t>
            </a:r>
          </a:p>
        </p:txBody>
      </p:sp>
      <p:sp>
        <p:nvSpPr>
          <p:cNvPr id="38" name="Tekstfelt 37">
            <a:extLst>
              <a:ext uri="{FF2B5EF4-FFF2-40B4-BE49-F238E27FC236}">
                <a16:creationId xmlns:a16="http://schemas.microsoft.com/office/drawing/2014/main" id="{71A55C03-CE66-E68C-26E8-17467D1E786C}"/>
              </a:ext>
            </a:extLst>
          </p:cNvPr>
          <p:cNvSpPr txBox="1"/>
          <p:nvPr/>
        </p:nvSpPr>
        <p:spPr>
          <a:xfrm>
            <a:off x="9696076" y="4342270"/>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5</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Farligt affald</a:t>
            </a:r>
          </a:p>
        </p:txBody>
      </p:sp>
      <p:pic>
        <p:nvPicPr>
          <p:cNvPr id="3" name="Billede 2">
            <a:extLst>
              <a:ext uri="{FF2B5EF4-FFF2-40B4-BE49-F238E27FC236}">
                <a16:creationId xmlns:a16="http://schemas.microsoft.com/office/drawing/2014/main" id="{05DEAC52-4A3D-0E31-23BB-F09D253770B2}"/>
              </a:ext>
            </a:extLst>
          </p:cNvPr>
          <p:cNvPicPr>
            <a:picLocks noChangeAspect="1"/>
          </p:cNvPicPr>
          <p:nvPr/>
        </p:nvPicPr>
        <p:blipFill rotWithShape="1">
          <a:blip r:embed="rId3"/>
          <a:srcRect l="29904" t="34351" r="49320" b="25226"/>
          <a:stretch/>
        </p:blipFill>
        <p:spPr>
          <a:xfrm>
            <a:off x="5390727" y="2264477"/>
            <a:ext cx="1454573" cy="1883935"/>
          </a:xfrm>
          <a:prstGeom prst="rect">
            <a:avLst/>
          </a:prstGeom>
        </p:spPr>
      </p:pic>
      <p:pic>
        <p:nvPicPr>
          <p:cNvPr id="6" name="Billede 5">
            <a:extLst>
              <a:ext uri="{FF2B5EF4-FFF2-40B4-BE49-F238E27FC236}">
                <a16:creationId xmlns:a16="http://schemas.microsoft.com/office/drawing/2014/main" id="{DE678C77-ED1B-93EB-9698-81DF6584F8D9}"/>
              </a:ext>
            </a:extLst>
          </p:cNvPr>
          <p:cNvPicPr>
            <a:picLocks noChangeAspect="1"/>
          </p:cNvPicPr>
          <p:nvPr/>
        </p:nvPicPr>
        <p:blipFill rotWithShape="1">
          <a:blip r:embed="rId3"/>
          <a:srcRect l="8878" t="35291" r="70346" b="24287"/>
          <a:stretch/>
        </p:blipFill>
        <p:spPr>
          <a:xfrm>
            <a:off x="3071942" y="2323182"/>
            <a:ext cx="1409247" cy="1825230"/>
          </a:xfrm>
          <a:prstGeom prst="rect">
            <a:avLst/>
          </a:prstGeom>
        </p:spPr>
      </p:pic>
      <p:pic>
        <p:nvPicPr>
          <p:cNvPr id="7" name="Billede 6">
            <a:extLst>
              <a:ext uri="{FF2B5EF4-FFF2-40B4-BE49-F238E27FC236}">
                <a16:creationId xmlns:a16="http://schemas.microsoft.com/office/drawing/2014/main" id="{8EC038A2-EE55-CDB4-336F-01355BFF5EE1}"/>
              </a:ext>
            </a:extLst>
          </p:cNvPr>
          <p:cNvPicPr>
            <a:picLocks/>
          </p:cNvPicPr>
          <p:nvPr/>
        </p:nvPicPr>
        <p:blipFill rotWithShape="1">
          <a:blip r:embed="rId3"/>
          <a:srcRect l="50000" t="35291" r="27972" b="24287"/>
          <a:stretch/>
        </p:blipFill>
        <p:spPr>
          <a:xfrm>
            <a:off x="7675584" y="2264476"/>
            <a:ext cx="1516336" cy="1887488"/>
          </a:xfrm>
          <a:prstGeom prst="rect">
            <a:avLst/>
          </a:prstGeom>
        </p:spPr>
      </p:pic>
    </p:spTree>
    <p:extLst>
      <p:ext uri="{BB962C8B-B14F-4D97-AF65-F5344CB8AC3E}">
        <p14:creationId xmlns:p14="http://schemas.microsoft.com/office/powerpoint/2010/main" val="24961945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D46E7BD-4E29-3D73-4652-36A476E3E4DB}"/>
              </a:ext>
            </a:extLst>
          </p:cNvPr>
          <p:cNvPicPr>
            <a:picLocks noChangeAspect="1"/>
          </p:cNvPicPr>
          <p:nvPr/>
        </p:nvPicPr>
        <p:blipFill>
          <a:blip r:embed="rId3"/>
          <a:stretch>
            <a:fillRect/>
          </a:stretch>
        </p:blipFill>
        <p:spPr>
          <a:xfrm>
            <a:off x="430182" y="356920"/>
            <a:ext cx="11410583" cy="6144160"/>
          </a:xfrm>
          <a:prstGeom prst="rect">
            <a:avLst/>
          </a:prstGeom>
        </p:spPr>
      </p:pic>
      <p:pic>
        <p:nvPicPr>
          <p:cNvPr id="3" name="Billede 2">
            <a:extLst>
              <a:ext uri="{FF2B5EF4-FFF2-40B4-BE49-F238E27FC236}">
                <a16:creationId xmlns:a16="http://schemas.microsoft.com/office/drawing/2014/main" id="{92EC7674-4042-CDA2-17CF-082D0F26BA75}"/>
              </a:ext>
            </a:extLst>
          </p:cNvPr>
          <p:cNvPicPr>
            <a:picLocks noChangeAspect="1"/>
          </p:cNvPicPr>
          <p:nvPr/>
        </p:nvPicPr>
        <p:blipFill>
          <a:blip r:embed="rId4"/>
          <a:stretch>
            <a:fillRect/>
          </a:stretch>
        </p:blipFill>
        <p:spPr>
          <a:xfrm>
            <a:off x="776417" y="619480"/>
            <a:ext cx="1867929" cy="643631"/>
          </a:xfrm>
          <a:prstGeom prst="rect">
            <a:avLst/>
          </a:prstGeom>
        </p:spPr>
      </p:pic>
      <p:pic>
        <p:nvPicPr>
          <p:cNvPr id="6" name="Billede 5">
            <a:extLst>
              <a:ext uri="{FF2B5EF4-FFF2-40B4-BE49-F238E27FC236}">
                <a16:creationId xmlns:a16="http://schemas.microsoft.com/office/drawing/2014/main" id="{73E0EB18-4B7E-3C13-5C81-0C3E5C692708}"/>
              </a:ext>
            </a:extLst>
          </p:cNvPr>
          <p:cNvPicPr>
            <a:picLocks noChangeAspect="1"/>
          </p:cNvPicPr>
          <p:nvPr/>
        </p:nvPicPr>
        <p:blipFill>
          <a:blip r:embed="rId5"/>
          <a:stretch>
            <a:fillRect/>
          </a:stretch>
        </p:blipFill>
        <p:spPr>
          <a:xfrm>
            <a:off x="430182" y="3973757"/>
            <a:ext cx="4649818" cy="953843"/>
          </a:xfrm>
          <a:prstGeom prst="rect">
            <a:avLst/>
          </a:prstGeom>
        </p:spPr>
      </p:pic>
      <p:sp>
        <p:nvSpPr>
          <p:cNvPr id="4" name="Titel 1">
            <a:extLst>
              <a:ext uri="{FF2B5EF4-FFF2-40B4-BE49-F238E27FC236}">
                <a16:creationId xmlns:a16="http://schemas.microsoft.com/office/drawing/2014/main" id="{256BF378-094C-DA89-9584-5CA7810B9E9A}"/>
              </a:ext>
            </a:extLst>
          </p:cNvPr>
          <p:cNvSpPr txBox="1">
            <a:spLocks/>
          </p:cNvSpPr>
          <p:nvPr/>
        </p:nvSpPr>
        <p:spPr>
          <a:xfrm>
            <a:off x="838199" y="34290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60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a:t>
            </a:r>
            <a:endParaRPr lang="da-DK" sz="6000" dirty="0">
              <a:solidFill>
                <a:schemeClr val="bg1"/>
              </a:solidFill>
            </a:endParaRPr>
          </a:p>
        </p:txBody>
      </p:sp>
      <p:sp>
        <p:nvSpPr>
          <p:cNvPr id="5" name="Tekstfelt 4">
            <a:extLst>
              <a:ext uri="{FF2B5EF4-FFF2-40B4-BE49-F238E27FC236}">
                <a16:creationId xmlns:a16="http://schemas.microsoft.com/office/drawing/2014/main" id="{70FCFB10-CA97-3742-7041-DEB6772A8B8A}"/>
              </a:ext>
            </a:extLst>
          </p:cNvPr>
          <p:cNvSpPr txBox="1"/>
          <p:nvPr/>
        </p:nvSpPr>
        <p:spPr>
          <a:xfrm>
            <a:off x="838199" y="4335191"/>
            <a:ext cx="4065373" cy="369332"/>
          </a:xfrm>
          <a:prstGeom prst="rect">
            <a:avLst/>
          </a:prstGeom>
          <a:noFill/>
        </p:spPr>
        <p:txBody>
          <a:bodyPr wrap="square" rtlCol="0">
            <a:spAutoFit/>
          </a:bodyPr>
          <a:lstStyle/>
          <a:p>
            <a:r>
              <a:rPr lang="da-DK"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Introduktion, aktivitet &amp; opgave</a:t>
            </a:r>
          </a:p>
        </p:txBody>
      </p:sp>
      <p:pic>
        <p:nvPicPr>
          <p:cNvPr id="10" name="Billede 9">
            <a:extLst>
              <a:ext uri="{FF2B5EF4-FFF2-40B4-BE49-F238E27FC236}">
                <a16:creationId xmlns:a16="http://schemas.microsoft.com/office/drawing/2014/main" id="{5E7618F3-283B-79C7-906D-71DA0947952B}"/>
              </a:ext>
            </a:extLst>
          </p:cNvPr>
          <p:cNvPicPr>
            <a:picLocks noChangeAspect="1"/>
          </p:cNvPicPr>
          <p:nvPr/>
        </p:nvPicPr>
        <p:blipFill>
          <a:blip r:embed="rId6"/>
          <a:stretch>
            <a:fillRect/>
          </a:stretch>
        </p:blipFill>
        <p:spPr>
          <a:xfrm>
            <a:off x="7112002" y="2182075"/>
            <a:ext cx="2976241" cy="2745525"/>
          </a:xfrm>
          <a:prstGeom prst="rect">
            <a:avLst/>
          </a:prstGeom>
        </p:spPr>
      </p:pic>
      <p:pic>
        <p:nvPicPr>
          <p:cNvPr id="7" name="Picture 4" descr="Circular Economy Beyond Waste">
            <a:extLst>
              <a:ext uri="{FF2B5EF4-FFF2-40B4-BE49-F238E27FC236}">
                <a16:creationId xmlns:a16="http://schemas.microsoft.com/office/drawing/2014/main" id="{A4F6582F-F24B-1C1D-B918-09B6C23C095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64828"/>
          <a:stretch/>
        </p:blipFill>
        <p:spPr bwMode="auto">
          <a:xfrm>
            <a:off x="8088733" y="5932466"/>
            <a:ext cx="645363" cy="5686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ircular Economy Beyond Waste">
            <a:extLst>
              <a:ext uri="{FF2B5EF4-FFF2-40B4-BE49-F238E27FC236}">
                <a16:creationId xmlns:a16="http://schemas.microsoft.com/office/drawing/2014/main" id="{9C13EC5C-5697-B971-F9FF-B018F46AB45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3017" t="14268"/>
          <a:stretch/>
        </p:blipFill>
        <p:spPr bwMode="auto">
          <a:xfrm>
            <a:off x="9017877" y="5934791"/>
            <a:ext cx="788276" cy="566289"/>
          </a:xfrm>
          <a:prstGeom prst="rect">
            <a:avLst/>
          </a:prstGeom>
          <a:noFill/>
          <a:extLst>
            <a:ext uri="{909E8E84-426E-40DD-AFC4-6F175D3DCCD1}">
              <a14:hiddenFill xmlns:a14="http://schemas.microsoft.com/office/drawing/2010/main">
                <a:solidFill>
                  <a:srgbClr val="FFFFFF"/>
                </a:solidFill>
              </a14:hiddenFill>
            </a:ext>
          </a:extLst>
        </p:spPr>
      </p:pic>
      <p:pic>
        <p:nvPicPr>
          <p:cNvPr id="11" name="Billede 10">
            <a:extLst>
              <a:ext uri="{FF2B5EF4-FFF2-40B4-BE49-F238E27FC236}">
                <a16:creationId xmlns:a16="http://schemas.microsoft.com/office/drawing/2014/main" id="{465863E1-3537-3A04-7E9C-C146ED3FBA5D}"/>
              </a:ext>
            </a:extLst>
          </p:cNvPr>
          <p:cNvPicPr>
            <a:picLocks noChangeAspect="1"/>
          </p:cNvPicPr>
          <p:nvPr/>
        </p:nvPicPr>
        <p:blipFill>
          <a:blip r:embed="rId8"/>
          <a:stretch>
            <a:fillRect/>
          </a:stretch>
        </p:blipFill>
        <p:spPr>
          <a:xfrm>
            <a:off x="351235" y="5634775"/>
            <a:ext cx="2724150" cy="733425"/>
          </a:xfrm>
          <a:prstGeom prst="rect">
            <a:avLst/>
          </a:prstGeom>
        </p:spPr>
      </p:pic>
    </p:spTree>
    <p:extLst>
      <p:ext uri="{BB962C8B-B14F-4D97-AF65-F5344CB8AC3E}">
        <p14:creationId xmlns:p14="http://schemas.microsoft.com/office/powerpoint/2010/main" val="178366149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513395"/>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farligt affald</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959200"/>
            <a:ext cx="4847822" cy="2893100"/>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 er ting fra vores hverdag, som kan skade natur eller mennesker, når det ender som affald. Det er fx kemikalier, batterier og rengøringsmidler.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 kan være:</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Brandfarligt eller kan eksplodere.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Sundhedsfarligt – fx være giftigt eller give skader og udslæt hos mennesker.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Miljøfarligt – fx skade grundvandet, luften eller planter og dyr i naturen </a:t>
            </a:r>
          </a:p>
        </p:txBody>
      </p:sp>
      <p:sp>
        <p:nvSpPr>
          <p:cNvPr id="7" name="Afrundet rektangulær billedforklaring 4">
            <a:extLst>
              <a:ext uri="{FF2B5EF4-FFF2-40B4-BE49-F238E27FC236}">
                <a16:creationId xmlns:a16="http://schemas.microsoft.com/office/drawing/2014/main" id="{6201908E-0086-F5FC-7F5D-803D1FD37F3A}"/>
              </a:ext>
            </a:extLst>
          </p:cNvPr>
          <p:cNvSpPr/>
          <p:nvPr/>
        </p:nvSpPr>
        <p:spPr>
          <a:xfrm flipH="1">
            <a:off x="5221649" y="229738"/>
            <a:ext cx="1713723"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8" name="Tekstfelt 7">
            <a:extLst>
              <a:ext uri="{FF2B5EF4-FFF2-40B4-BE49-F238E27FC236}">
                <a16:creationId xmlns:a16="http://schemas.microsoft.com/office/drawing/2014/main" id="{61D3FD07-1516-95D2-03D3-4BD06C22F59C}"/>
              </a:ext>
            </a:extLst>
          </p:cNvPr>
          <p:cNvSpPr txBox="1"/>
          <p:nvPr/>
        </p:nvSpPr>
        <p:spPr>
          <a:xfrm>
            <a:off x="5345095" y="290139"/>
            <a:ext cx="1558097"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Det er vigtigt at passe godt på mig</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5" name="Billede 14" descr="Et billede, der indeholder tekst, skilt, dronning, udendørs&#10;&#10;Automatisk genereret beskrivelse">
            <a:extLst>
              <a:ext uri="{FF2B5EF4-FFF2-40B4-BE49-F238E27FC236}">
                <a16:creationId xmlns:a16="http://schemas.microsoft.com/office/drawing/2014/main" id="{7C08C0EA-2BD6-A995-AC1C-D3B04E00BC27}"/>
              </a:ext>
            </a:extLst>
          </p:cNvPr>
          <p:cNvPicPr>
            <a:picLocks noChangeAspect="1"/>
          </p:cNvPicPr>
          <p:nvPr/>
        </p:nvPicPr>
        <p:blipFill rotWithShape="1">
          <a:blip r:embed="rId4"/>
          <a:srcRect l="4721" r="-4721"/>
          <a:stretch/>
        </p:blipFill>
        <p:spPr>
          <a:xfrm>
            <a:off x="6292482" y="2256353"/>
            <a:ext cx="6274850" cy="3529603"/>
          </a:xfrm>
          <a:prstGeom prst="rect">
            <a:avLst/>
          </a:prstGeom>
        </p:spPr>
      </p:pic>
      <p:pic>
        <p:nvPicPr>
          <p:cNvPr id="12" name="Billede 11" descr="Et billede, der indeholder tekst, skilt, clipart&#10;&#10;Automatisk genereret beskrivelse">
            <a:extLst>
              <a:ext uri="{FF2B5EF4-FFF2-40B4-BE49-F238E27FC236}">
                <a16:creationId xmlns:a16="http://schemas.microsoft.com/office/drawing/2014/main" id="{8B837310-0810-8027-31AE-BE6256ED4871}"/>
              </a:ext>
            </a:extLst>
          </p:cNvPr>
          <p:cNvPicPr>
            <a:picLocks noChangeAspect="1"/>
          </p:cNvPicPr>
          <p:nvPr/>
        </p:nvPicPr>
        <p:blipFill>
          <a:blip r:embed="rId5"/>
          <a:stretch>
            <a:fillRect/>
          </a:stretch>
        </p:blipFill>
        <p:spPr>
          <a:xfrm>
            <a:off x="6862155" y="401411"/>
            <a:ext cx="1669944" cy="2337922"/>
          </a:xfrm>
          <a:prstGeom prst="rect">
            <a:avLst/>
          </a:prstGeom>
        </p:spPr>
      </p:pic>
    </p:spTree>
    <p:extLst>
      <p:ext uri="{BB962C8B-B14F-4D97-AF65-F5344CB8AC3E}">
        <p14:creationId xmlns:p14="http://schemas.microsoft.com/office/powerpoint/2010/main" val="4163424431"/>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Er det farligt?</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959200"/>
            <a:ext cx="6041832" cy="2893100"/>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Produkter, der bliver til farligt affald, er ikke nødvendigvis skadelige, når man bruger dem, men de kan skade natur og mennesker, når de bliver kasseret.</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Smider man det ud sammen med restaffaldet, </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vil de skadelige stoffer ende i naturen.</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Nogle produkter har faremærker på for at vise, </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at de skal anvendes forsigtigt.</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Alle produkter med faremærker skal afleveres som </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 også tomme emballager.</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6" name="Billede 15">
            <a:extLst>
              <a:ext uri="{FF2B5EF4-FFF2-40B4-BE49-F238E27FC236}">
                <a16:creationId xmlns:a16="http://schemas.microsoft.com/office/drawing/2014/main" id="{8E057D9D-9D39-589C-E040-F44BED7EEF22}"/>
              </a:ext>
            </a:extLst>
          </p:cNvPr>
          <p:cNvPicPr>
            <a:picLocks noChangeAspect="1"/>
          </p:cNvPicPr>
          <p:nvPr/>
        </p:nvPicPr>
        <p:blipFill>
          <a:blip r:embed="rId4"/>
          <a:stretch>
            <a:fillRect/>
          </a:stretch>
        </p:blipFill>
        <p:spPr>
          <a:xfrm>
            <a:off x="8289870" y="1470456"/>
            <a:ext cx="3533162" cy="5011577"/>
          </a:xfrm>
          <a:prstGeom prst="rect">
            <a:avLst/>
          </a:prstGeom>
        </p:spPr>
      </p:pic>
      <p:sp>
        <p:nvSpPr>
          <p:cNvPr id="8" name="Afrundet rektangulær billedforklaring 4">
            <a:extLst>
              <a:ext uri="{FF2B5EF4-FFF2-40B4-BE49-F238E27FC236}">
                <a16:creationId xmlns:a16="http://schemas.microsoft.com/office/drawing/2014/main" id="{2C9306AE-B3A3-A623-E852-5F0099DB88F8}"/>
              </a:ext>
            </a:extLst>
          </p:cNvPr>
          <p:cNvSpPr/>
          <p:nvPr/>
        </p:nvSpPr>
        <p:spPr>
          <a:xfrm flipH="1">
            <a:off x="5296126" y="4040163"/>
            <a:ext cx="1657402"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0" name="Tekstfelt 7">
            <a:extLst>
              <a:ext uri="{FF2B5EF4-FFF2-40B4-BE49-F238E27FC236}">
                <a16:creationId xmlns:a16="http://schemas.microsoft.com/office/drawing/2014/main" id="{97F0A7D3-AEED-BAF1-9D05-8CCA46F004CC}"/>
              </a:ext>
            </a:extLst>
          </p:cNvPr>
          <p:cNvSpPr txBox="1"/>
          <p:nvPr/>
        </p:nvSpPr>
        <p:spPr>
          <a:xfrm>
            <a:off x="5442243" y="4100564"/>
            <a:ext cx="1558097"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ser ikke altid så farlig ud</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6" name="Billede 5">
            <a:extLst>
              <a:ext uri="{FF2B5EF4-FFF2-40B4-BE49-F238E27FC236}">
                <a16:creationId xmlns:a16="http://schemas.microsoft.com/office/drawing/2014/main" id="{7CC677F6-2DDF-3175-E1A8-ED739299008C}"/>
              </a:ext>
            </a:extLst>
          </p:cNvPr>
          <p:cNvPicPr>
            <a:picLocks noChangeAspect="1"/>
          </p:cNvPicPr>
          <p:nvPr/>
        </p:nvPicPr>
        <p:blipFill>
          <a:blip r:embed="rId5"/>
          <a:stretch>
            <a:fillRect/>
          </a:stretch>
        </p:blipFill>
        <p:spPr>
          <a:xfrm>
            <a:off x="6183216" y="4437811"/>
            <a:ext cx="2376009" cy="2191822"/>
          </a:xfrm>
          <a:prstGeom prst="rect">
            <a:avLst/>
          </a:prstGeom>
        </p:spPr>
      </p:pic>
    </p:spTree>
    <p:extLst>
      <p:ext uri="{BB962C8B-B14F-4D97-AF65-F5344CB8AC3E}">
        <p14:creationId xmlns:p14="http://schemas.microsoft.com/office/powerpoint/2010/main" val="1339234940"/>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599" y="1470456"/>
            <a:ext cx="11406348"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En rød kasse til </a:t>
            </a:r>
          </a:p>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 </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3239087"/>
            <a:ext cx="5209131" cy="1815882"/>
          </a:xfrm>
          <a:prstGeom prst="rect">
            <a:avLst/>
          </a:prstGeom>
          <a:noFill/>
        </p:spPr>
        <p:txBody>
          <a:bodyPr wrap="square" rtlCol="0">
            <a:spAutoFit/>
          </a:bodyPr>
          <a:lstStyle/>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Farligt affald kan altid afleveres på genbrugspladsen. Nu har I fået en rød kasse derhjemme til noget af det farlige affald.</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Spraydåser, fx hårprodukter og deodoranter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Batterier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Småt elektronik, fx lommelygte eller legetøj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Lyspærer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Kemikalie- og malingrester </a:t>
            </a:r>
          </a:p>
        </p:txBody>
      </p:sp>
      <p:pic>
        <p:nvPicPr>
          <p:cNvPr id="6" name="Billede 5">
            <a:extLst>
              <a:ext uri="{FF2B5EF4-FFF2-40B4-BE49-F238E27FC236}">
                <a16:creationId xmlns:a16="http://schemas.microsoft.com/office/drawing/2014/main" id="{698C6329-7352-4D78-3C03-2C47527A84C2}"/>
              </a:ext>
            </a:extLst>
          </p:cNvPr>
          <p:cNvPicPr>
            <a:picLocks noChangeAspect="1"/>
          </p:cNvPicPr>
          <p:nvPr/>
        </p:nvPicPr>
        <p:blipFill>
          <a:blip r:embed="rId4"/>
          <a:stretch>
            <a:fillRect/>
          </a:stretch>
        </p:blipFill>
        <p:spPr>
          <a:xfrm>
            <a:off x="1" y="5702737"/>
            <a:ext cx="5282359" cy="611661"/>
          </a:xfrm>
          <a:prstGeom prst="rect">
            <a:avLst/>
          </a:prstGeom>
        </p:spPr>
      </p:pic>
      <p:sp>
        <p:nvSpPr>
          <p:cNvPr id="7" name="Tekstfelt 6">
            <a:extLst>
              <a:ext uri="{FF2B5EF4-FFF2-40B4-BE49-F238E27FC236}">
                <a16:creationId xmlns:a16="http://schemas.microsoft.com/office/drawing/2014/main" id="{62C951C7-ED98-04F1-B34E-6289E146F4D0}"/>
              </a:ext>
            </a:extLst>
          </p:cNvPr>
          <p:cNvSpPr txBox="1"/>
          <p:nvPr/>
        </p:nvSpPr>
        <p:spPr>
          <a:xfrm>
            <a:off x="384600" y="5838028"/>
            <a:ext cx="6097656"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Hvad gør I med farligt affald derhjemme?</a:t>
            </a:r>
          </a:p>
        </p:txBody>
      </p:sp>
      <p:pic>
        <p:nvPicPr>
          <p:cNvPr id="9" name="Billede 8" descr="Et billede, der indeholder indendørs, legetøj, beholder, plast&#10;&#10;Automatisk genereret beskrivelse">
            <a:extLst>
              <a:ext uri="{FF2B5EF4-FFF2-40B4-BE49-F238E27FC236}">
                <a16:creationId xmlns:a16="http://schemas.microsoft.com/office/drawing/2014/main" id="{14F2924A-C002-1E4A-85FD-8F9AE26C3982}"/>
              </a:ext>
            </a:extLst>
          </p:cNvPr>
          <p:cNvPicPr>
            <a:picLocks noChangeAspect="1"/>
          </p:cNvPicPr>
          <p:nvPr/>
        </p:nvPicPr>
        <p:blipFill>
          <a:blip r:embed="rId5"/>
          <a:stretch>
            <a:fillRect/>
          </a:stretch>
        </p:blipFill>
        <p:spPr>
          <a:xfrm>
            <a:off x="6307595" y="2041025"/>
            <a:ext cx="5883064" cy="3870437"/>
          </a:xfrm>
          <a:prstGeom prst="rect">
            <a:avLst/>
          </a:prstGeom>
        </p:spPr>
      </p:pic>
    </p:spTree>
    <p:extLst>
      <p:ext uri="{BB962C8B-B14F-4D97-AF65-F5344CB8AC3E}">
        <p14:creationId xmlns:p14="http://schemas.microsoft.com/office/powerpoint/2010/main" val="290629979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0454849" cy="5011577"/>
          </a:xfrm>
          <a:prstGeom prst="rect">
            <a:avLst/>
          </a:prstGeom>
        </p:spPr>
      </p:pic>
      <p:pic>
        <p:nvPicPr>
          <p:cNvPr id="10" name="Billede 9">
            <a:hlinkClick r:id="rId3"/>
            <a:extLst>
              <a:ext uri="{FF2B5EF4-FFF2-40B4-BE49-F238E27FC236}">
                <a16:creationId xmlns:a16="http://schemas.microsoft.com/office/drawing/2014/main" id="{9378FCA7-ABA0-0354-0EE1-64D54B0F812A}"/>
              </a:ext>
            </a:extLst>
          </p:cNvPr>
          <p:cNvPicPr>
            <a:picLocks noChangeAspect="1"/>
          </p:cNvPicPr>
          <p:nvPr/>
        </p:nvPicPr>
        <p:blipFill>
          <a:blip r:embed="rId4"/>
          <a:stretch>
            <a:fillRect/>
          </a:stretch>
        </p:blipFill>
        <p:spPr>
          <a:xfrm>
            <a:off x="5156423" y="2086867"/>
            <a:ext cx="7032791" cy="3768865"/>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5"/>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978281" y="1895324"/>
            <a:ext cx="4981575" cy="2321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da-DK" sz="18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rPr>
              <a:t>FILM</a:t>
            </a:r>
            <a:endParaRPr lang="da-DK" sz="36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Sortering af </a:t>
            </a: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a:t>
            </a:r>
            <a:endParaRPr lang="da-DK" sz="3600" dirty="0">
              <a:solidFill>
                <a:schemeClr val="bg1"/>
              </a:solidFill>
            </a:endParaRPr>
          </a:p>
        </p:txBody>
      </p:sp>
      <p:sp>
        <p:nvSpPr>
          <p:cNvPr id="6" name="Afrundet rektangulær billedforklaring 4">
            <a:extLst>
              <a:ext uri="{FF2B5EF4-FFF2-40B4-BE49-F238E27FC236}">
                <a16:creationId xmlns:a16="http://schemas.microsoft.com/office/drawing/2014/main" id="{7D07EA87-789E-D29B-8147-5F0C2A19583A}"/>
              </a:ext>
            </a:extLst>
          </p:cNvPr>
          <p:cNvSpPr/>
          <p:nvPr/>
        </p:nvSpPr>
        <p:spPr>
          <a:xfrm flipH="1">
            <a:off x="1138164" y="3739663"/>
            <a:ext cx="1558096"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5" name="Tekstfelt 7">
            <a:extLst>
              <a:ext uri="{FF2B5EF4-FFF2-40B4-BE49-F238E27FC236}">
                <a16:creationId xmlns:a16="http://schemas.microsoft.com/office/drawing/2014/main" id="{D4CB2F62-51D3-2A13-546B-5AEC49853073}"/>
              </a:ext>
            </a:extLst>
          </p:cNvPr>
          <p:cNvSpPr txBox="1"/>
          <p:nvPr/>
        </p:nvSpPr>
        <p:spPr>
          <a:xfrm>
            <a:off x="1269167" y="3800064"/>
            <a:ext cx="1558097"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kræver særbehandling</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nvGrpSpPr>
          <p:cNvPr id="2" name="Gruppe 1">
            <a:extLst>
              <a:ext uri="{FF2B5EF4-FFF2-40B4-BE49-F238E27FC236}">
                <a16:creationId xmlns:a16="http://schemas.microsoft.com/office/drawing/2014/main" id="{98956C88-196A-D992-5903-298BF683B327}"/>
              </a:ext>
            </a:extLst>
          </p:cNvPr>
          <p:cNvGrpSpPr/>
          <p:nvPr/>
        </p:nvGrpSpPr>
        <p:grpSpPr>
          <a:xfrm>
            <a:off x="8347519" y="3541378"/>
            <a:ext cx="866273" cy="854242"/>
            <a:chOff x="9197108" y="3604869"/>
            <a:chExt cx="866273" cy="854242"/>
          </a:xfrm>
        </p:grpSpPr>
        <p:sp>
          <p:nvSpPr>
            <p:cNvPr id="7" name="Ellipse 6">
              <a:extLst>
                <a:ext uri="{FF2B5EF4-FFF2-40B4-BE49-F238E27FC236}">
                  <a16:creationId xmlns:a16="http://schemas.microsoft.com/office/drawing/2014/main" id="{3D65A2B0-0CA0-8E69-74B3-1DF96C9DB813}"/>
                </a:ext>
              </a:extLst>
            </p:cNvPr>
            <p:cNvSpPr/>
            <p:nvPr/>
          </p:nvSpPr>
          <p:spPr>
            <a:xfrm>
              <a:off x="9197108" y="3604869"/>
              <a:ext cx="866273" cy="854242"/>
            </a:xfrm>
            <a:prstGeom prst="ellipse">
              <a:avLst/>
            </a:prstGeom>
            <a:solidFill>
              <a:srgbClr val="5A94CE"/>
            </a:solidFill>
            <a:ln>
              <a:solidFill>
                <a:srgbClr val="5A9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Grafik 11" descr="Afspil med massiv udfyldning">
              <a:hlinkClick r:id="rId3"/>
              <a:extLst>
                <a:ext uri="{FF2B5EF4-FFF2-40B4-BE49-F238E27FC236}">
                  <a16:creationId xmlns:a16="http://schemas.microsoft.com/office/drawing/2014/main" id="{135C1898-74D1-9183-1C87-EE395B33DF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44459" y="3672529"/>
              <a:ext cx="718922" cy="718922"/>
            </a:xfrm>
            <a:prstGeom prst="rect">
              <a:avLst/>
            </a:prstGeom>
          </p:spPr>
        </p:pic>
      </p:grpSp>
      <p:pic>
        <p:nvPicPr>
          <p:cNvPr id="11" name="Billede 10" descr="Et billede, der indeholder tekst, skilt, clipart&#10;&#10;Automatisk genereret beskrivelse">
            <a:extLst>
              <a:ext uri="{FF2B5EF4-FFF2-40B4-BE49-F238E27FC236}">
                <a16:creationId xmlns:a16="http://schemas.microsoft.com/office/drawing/2014/main" id="{3B96025A-133C-4B30-EA21-909466A87E0F}"/>
              </a:ext>
            </a:extLst>
          </p:cNvPr>
          <p:cNvPicPr>
            <a:picLocks noChangeAspect="1"/>
          </p:cNvPicPr>
          <p:nvPr/>
        </p:nvPicPr>
        <p:blipFill>
          <a:blip r:embed="rId8"/>
          <a:stretch>
            <a:fillRect/>
          </a:stretch>
        </p:blipFill>
        <p:spPr>
          <a:xfrm>
            <a:off x="2686995" y="3784248"/>
            <a:ext cx="1669944" cy="2337922"/>
          </a:xfrm>
          <a:prstGeom prst="rect">
            <a:avLst/>
          </a:prstGeom>
        </p:spPr>
      </p:pic>
      <p:sp>
        <p:nvSpPr>
          <p:cNvPr id="8" name="Tekstfelt 7">
            <a:extLst>
              <a:ext uri="{FF2B5EF4-FFF2-40B4-BE49-F238E27FC236}">
                <a16:creationId xmlns:a16="http://schemas.microsoft.com/office/drawing/2014/main" id="{66346BE4-2936-5585-6B8A-A141F3E17737}"/>
              </a:ext>
            </a:extLst>
          </p:cNvPr>
          <p:cNvSpPr txBox="1"/>
          <p:nvPr/>
        </p:nvSpPr>
        <p:spPr>
          <a:xfrm>
            <a:off x="5056094" y="5923392"/>
            <a:ext cx="6096000" cy="369332"/>
          </a:xfrm>
          <a:prstGeom prst="rect">
            <a:avLst/>
          </a:prstGeom>
          <a:noFill/>
        </p:spPr>
        <p:txBody>
          <a:bodyPr wrap="square">
            <a:spAutoFit/>
          </a:bodyPr>
          <a:lstStyle/>
          <a:p>
            <a:r>
              <a:rPr lang="da-DK" dirty="0">
                <a:solidFill>
                  <a:schemeClr val="bg1"/>
                </a:solidFill>
                <a:hlinkClick r:id="rId3">
                  <a:extLst>
                    <a:ext uri="{A12FA001-AC4F-418D-AE19-62706E023703}">
                      <ahyp:hlinkClr xmlns:ahyp="http://schemas.microsoft.com/office/drawing/2018/hyperlinkcolor" val="tx"/>
                    </a:ext>
                  </a:extLst>
                </a:hlinkClick>
              </a:rPr>
              <a:t>https://youtu.be/E6x5EGLYuKc</a:t>
            </a:r>
            <a:endParaRPr lang="da-DK" dirty="0">
              <a:solidFill>
                <a:schemeClr val="bg1"/>
              </a:solidFill>
            </a:endParaRPr>
          </a:p>
        </p:txBody>
      </p:sp>
    </p:spTree>
    <p:extLst>
      <p:ext uri="{BB962C8B-B14F-4D97-AF65-F5344CB8AC3E}">
        <p14:creationId xmlns:p14="http://schemas.microsoft.com/office/powerpoint/2010/main" val="3587259857"/>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alphaModFix amt="35000"/>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E20F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785889"/>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785889"/>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3" y="2589460"/>
            <a:ext cx="4742675" cy="347787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Malingrester, spraydåser, printerpatroner</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Kemikalier</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Termometer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Elpærer, LED pærer o.l.</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Gødning og plantegift fra husholdningen</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Afkalkningsmidler</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Olierester</a:t>
            </a:r>
          </a:p>
          <a:p>
            <a:pPr marL="285750" indent="-285750">
              <a:buFont typeface="Arial" panose="020B0604020202020204" pitchFamily="34" charset="0"/>
              <a:buChar char="•"/>
            </a:pP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Neglelak og neglelakfjerner</a:t>
            </a:r>
          </a:p>
          <a:p>
            <a:pPr marL="285750" indent="-285750">
              <a:buFont typeface="Arial" panose="020B0604020202020204" pitchFamily="34" charset="0"/>
              <a:buChar char="•"/>
            </a:pP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Tomme emballager med et af faremærkerne</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akut giftig eller </a:t>
            </a:r>
            <a:r>
              <a:rPr lang="da-DK" sz="1400"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sundhejdsfarlig</a:t>
            </a: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4" y="2589459"/>
            <a:ext cx="3656944" cy="2893100"/>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Selvantændelige klude</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Fyrværkeri</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Trykflasker</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Ammunition, sprængstoffer eller våben</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Kanyler</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Skarpe genstande</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Gasflasker og gaspatroner</a:t>
            </a: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a:t>
            </a:r>
          </a:p>
        </p:txBody>
      </p:sp>
      <p:sp>
        <p:nvSpPr>
          <p:cNvPr id="5" name="Rektangel 4">
            <a:extLst>
              <a:ext uri="{FF2B5EF4-FFF2-40B4-BE49-F238E27FC236}">
                <a16:creationId xmlns:a16="http://schemas.microsoft.com/office/drawing/2014/main" id="{C1F2C87A-D51E-327B-740D-96F08313DF29}"/>
              </a:ext>
            </a:extLst>
          </p:cNvPr>
          <p:cNvSpPr/>
          <p:nvPr/>
        </p:nvSpPr>
        <p:spPr>
          <a:xfrm>
            <a:off x="11674264" y="3801882"/>
            <a:ext cx="131581" cy="37729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Afrundet rektangulær billedforklaring 4">
            <a:extLst>
              <a:ext uri="{FF2B5EF4-FFF2-40B4-BE49-F238E27FC236}">
                <a16:creationId xmlns:a16="http://schemas.microsoft.com/office/drawing/2014/main" id="{DA0EB9DA-C975-CE1A-0026-D855FDC81C9A}"/>
              </a:ext>
            </a:extLst>
          </p:cNvPr>
          <p:cNvSpPr/>
          <p:nvPr/>
        </p:nvSpPr>
        <p:spPr>
          <a:xfrm flipH="1">
            <a:off x="8964493" y="4398186"/>
            <a:ext cx="1691685"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4" name="Tekstfelt 7">
            <a:extLst>
              <a:ext uri="{FF2B5EF4-FFF2-40B4-BE49-F238E27FC236}">
                <a16:creationId xmlns:a16="http://schemas.microsoft.com/office/drawing/2014/main" id="{ADD29AAC-9B6B-209F-3E23-E97FACDFF437}"/>
              </a:ext>
            </a:extLst>
          </p:cNvPr>
          <p:cNvSpPr txBox="1"/>
          <p:nvPr/>
        </p:nvSpPr>
        <p:spPr>
          <a:xfrm>
            <a:off x="9076880" y="4458587"/>
            <a:ext cx="1558097"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Noget affald er for farligt til mig</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5" name="Billede 14">
            <a:extLst>
              <a:ext uri="{FF2B5EF4-FFF2-40B4-BE49-F238E27FC236}">
                <a16:creationId xmlns:a16="http://schemas.microsoft.com/office/drawing/2014/main" id="{B097D638-9B9A-655D-7F22-8A0320449541}"/>
              </a:ext>
            </a:extLst>
          </p:cNvPr>
          <p:cNvPicPr>
            <a:picLocks noChangeAspect="1"/>
          </p:cNvPicPr>
          <p:nvPr/>
        </p:nvPicPr>
        <p:blipFill>
          <a:blip r:embed="rId5"/>
          <a:stretch>
            <a:fillRect/>
          </a:stretch>
        </p:blipFill>
        <p:spPr>
          <a:xfrm>
            <a:off x="9955129" y="4836949"/>
            <a:ext cx="2056095" cy="1896708"/>
          </a:xfrm>
          <a:prstGeom prst="rect">
            <a:avLst/>
          </a:prstGeom>
        </p:spPr>
      </p:pic>
    </p:spTree>
    <p:extLst>
      <p:ext uri="{BB962C8B-B14F-4D97-AF65-F5344CB8AC3E}">
        <p14:creationId xmlns:p14="http://schemas.microsoft.com/office/powerpoint/2010/main" val="5716642"/>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2" name="Tekstfelt 1">
            <a:extLst>
              <a:ext uri="{FF2B5EF4-FFF2-40B4-BE49-F238E27FC236}">
                <a16:creationId xmlns:a16="http://schemas.microsoft.com/office/drawing/2014/main" id="{0DAC238B-C625-A31E-9A5F-6A3678A128CF}"/>
              </a:ext>
            </a:extLst>
          </p:cNvPr>
          <p:cNvSpPr txBox="1"/>
          <p:nvPr/>
        </p:nvSpPr>
        <p:spPr>
          <a:xfrm>
            <a:off x="827504" y="2960581"/>
            <a:ext cx="5867764" cy="3108543"/>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Farligt affald er de voksnes ansvar. Hvis du finder beholdere med faremærker på, skal du overlade det til dine forældre, så de kan opbevare det sikkert og aflevere det i den røde kasse, når det skal smides ud.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Får I ikke brugt alt fyrværkeri nytårsaften? Så skal det enten gemmes til næste år eller afleveres på genbrugspladsen.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Deodorantspray og andre spraydåser er farligt affald, fordi de kan risikere at brænde eller eksplodere, hvis de udsættes for direkte sollys, høj varme eller tryk.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Make-up og kosmetik er farligt affald, fordi det kan indeholde små mængder af farlige kemiske stoffer. Det gælder fx neglelak. </a:t>
            </a:r>
          </a:p>
        </p:txBody>
      </p:sp>
      <p:sp>
        <p:nvSpPr>
          <p:cNvPr id="12" name="Titel 1">
            <a:extLst>
              <a:ext uri="{FF2B5EF4-FFF2-40B4-BE49-F238E27FC236}">
                <a16:creationId xmlns:a16="http://schemas.microsoft.com/office/drawing/2014/main" id="{31BA7862-BE58-8D11-9168-0C6CBB55434E}"/>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Fakta til dine forældre</a:t>
            </a:r>
            <a:endParaRPr lang="da-DK" sz="3400" dirty="0">
              <a:solidFill>
                <a:schemeClr val="bg1"/>
              </a:solidFill>
            </a:endParaRPr>
          </a:p>
        </p:txBody>
      </p:sp>
      <p:sp>
        <p:nvSpPr>
          <p:cNvPr id="17" name="Afrundet rektangulær billedforklaring 4">
            <a:extLst>
              <a:ext uri="{FF2B5EF4-FFF2-40B4-BE49-F238E27FC236}">
                <a16:creationId xmlns:a16="http://schemas.microsoft.com/office/drawing/2014/main" id="{C037ACAA-9390-729E-DEA2-8B73E3F9430F}"/>
              </a:ext>
            </a:extLst>
          </p:cNvPr>
          <p:cNvSpPr/>
          <p:nvPr/>
        </p:nvSpPr>
        <p:spPr>
          <a:xfrm flipH="1">
            <a:off x="7483403" y="373072"/>
            <a:ext cx="1713723" cy="875850"/>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8" name="Tekstfelt 7">
            <a:extLst>
              <a:ext uri="{FF2B5EF4-FFF2-40B4-BE49-F238E27FC236}">
                <a16:creationId xmlns:a16="http://schemas.microsoft.com/office/drawing/2014/main" id="{E6316651-1AD2-9C79-A66D-AA566553B86F}"/>
              </a:ext>
            </a:extLst>
          </p:cNvPr>
          <p:cNvSpPr txBox="1"/>
          <p:nvPr/>
        </p:nvSpPr>
        <p:spPr>
          <a:xfrm>
            <a:off x="7584179" y="449857"/>
            <a:ext cx="1558097" cy="738664"/>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Hold lige lidt øje med dine forældre for mig, ikke?</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7" name="Billede 6" descr="Et billede, der indeholder person, indendørs, væg, loft&#10;&#10;Automatisk genereret beskrivelse">
            <a:extLst>
              <a:ext uri="{FF2B5EF4-FFF2-40B4-BE49-F238E27FC236}">
                <a16:creationId xmlns:a16="http://schemas.microsoft.com/office/drawing/2014/main" id="{B4601E80-92EF-D701-7275-DE4D5AA2004E}"/>
              </a:ext>
            </a:extLst>
          </p:cNvPr>
          <p:cNvPicPr>
            <a:picLocks noChangeAspect="1"/>
          </p:cNvPicPr>
          <p:nvPr/>
        </p:nvPicPr>
        <p:blipFill>
          <a:blip r:embed="rId4"/>
          <a:stretch>
            <a:fillRect/>
          </a:stretch>
        </p:blipFill>
        <p:spPr>
          <a:xfrm>
            <a:off x="7483403" y="2256352"/>
            <a:ext cx="4705639" cy="3527183"/>
          </a:xfrm>
          <a:prstGeom prst="rect">
            <a:avLst/>
          </a:prstGeom>
        </p:spPr>
      </p:pic>
      <p:pic>
        <p:nvPicPr>
          <p:cNvPr id="4" name="Billede 3" descr="Et billede, der indeholder tekst, skilt, clipart&#10;&#10;Automatisk genereret beskrivelse">
            <a:extLst>
              <a:ext uri="{FF2B5EF4-FFF2-40B4-BE49-F238E27FC236}">
                <a16:creationId xmlns:a16="http://schemas.microsoft.com/office/drawing/2014/main" id="{AA5E9507-B613-CE4B-DFB5-B0051AAD6256}"/>
              </a:ext>
            </a:extLst>
          </p:cNvPr>
          <p:cNvPicPr>
            <a:picLocks noChangeAspect="1"/>
          </p:cNvPicPr>
          <p:nvPr/>
        </p:nvPicPr>
        <p:blipFill>
          <a:blip r:embed="rId5"/>
          <a:stretch>
            <a:fillRect/>
          </a:stretch>
        </p:blipFill>
        <p:spPr>
          <a:xfrm>
            <a:off x="9132746" y="287467"/>
            <a:ext cx="1761584" cy="2466218"/>
          </a:xfrm>
          <a:prstGeom prst="rect">
            <a:avLst/>
          </a:prstGeom>
        </p:spPr>
      </p:pic>
    </p:spTree>
    <p:extLst>
      <p:ext uri="{BB962C8B-B14F-4D97-AF65-F5344CB8AC3E}">
        <p14:creationId xmlns:p14="http://schemas.microsoft.com/office/powerpoint/2010/main" val="4250554616"/>
      </p:ext>
    </p:extLst>
  </p:cSld>
  <p:clrMapOvr>
    <a:masterClrMapping/>
  </p:clrMapOvr>
  <p:transition spd="slow">
    <p:push/>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3048</TotalTime>
  <Words>1149</Words>
  <Application>Microsoft Office PowerPoint</Application>
  <PresentationFormat>Widescreen</PresentationFormat>
  <Paragraphs>127</Paragraphs>
  <Slides>13</Slides>
  <Notes>1</Notes>
  <HiddenSlides>2</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13</vt:i4>
      </vt:variant>
    </vt:vector>
  </HeadingPairs>
  <TitlesOfParts>
    <vt:vector size="20" baseType="lpstr">
      <vt:lpstr>Arial</vt:lpstr>
      <vt:lpstr>Bradley Hand ITC</vt:lpstr>
      <vt:lpstr>Calibri</vt:lpstr>
      <vt:lpstr>Calibri Light</vt:lpstr>
      <vt:lpstr>Helvetica Neue</vt:lpstr>
      <vt:lpstr>Helvetica Neue Light</vt:lpstr>
      <vt:lpstr>Office-tema</vt:lpstr>
      <vt:lpstr>Farligt affald</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Aktivitet og opgaver</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Farligt affald</dc:title>
  <dc:creator>Oliver Klausen</dc:creator>
  <cp:lastModifiedBy>Hanne Skjølstrup Mikkelsen</cp:lastModifiedBy>
  <cp:revision>74</cp:revision>
  <dcterms:created xsi:type="dcterms:W3CDTF">2022-10-10T09:40:08Z</dcterms:created>
  <dcterms:modified xsi:type="dcterms:W3CDTF">2023-03-27T09:48:44Z</dcterms:modified>
</cp:coreProperties>
</file>