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74" r:id="rId2"/>
    <p:sldId id="271" r:id="rId3"/>
    <p:sldId id="258" r:id="rId4"/>
    <p:sldId id="289" r:id="rId5"/>
    <p:sldId id="260" r:id="rId6"/>
    <p:sldId id="264" r:id="rId7"/>
    <p:sldId id="263" r:id="rId8"/>
    <p:sldId id="291" r:id="rId9"/>
    <p:sldId id="279" r:id="rId10"/>
    <p:sldId id="295" r:id="rId11"/>
    <p:sldId id="277" r:id="rId12"/>
    <p:sldId id="265" r:id="rId13"/>
    <p:sldId id="300" r:id="rId1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29F818-3338-FD80-6ADD-FFB696AAECE5}" name="Hanne Skjølstrup Mikkelsen" initials="HSM" userId="Hanne Skjølstrup Mikkelse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F1E"/>
    <a:srgbClr val="017176"/>
    <a:srgbClr val="01A04C"/>
    <a:srgbClr val="F3F3F3"/>
    <a:srgbClr val="EBF7F2"/>
    <a:srgbClr val="9D1C41"/>
    <a:srgbClr val="037CBF"/>
    <a:srgbClr val="BD9D62"/>
    <a:srgbClr val="343232"/>
    <a:srgbClr val="013B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62"/>
    <p:restoredTop sz="96327"/>
  </p:normalViewPr>
  <p:slideViewPr>
    <p:cSldViewPr snapToGrid="0">
      <p:cViewPr varScale="1">
        <p:scale>
          <a:sx n="107" d="100"/>
          <a:sy n="107" d="100"/>
        </p:scale>
        <p:origin x="10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EDECA5-A581-4B4E-9E51-11E0B89F8263}" type="datetimeFigureOut">
              <a:rPr lang="da-DK" smtClean="0"/>
              <a:t>27-03-2023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ACA890-DB2E-2042-84A3-433011E20551}" type="slidenum">
              <a:rPr lang="da-DK" smtClean="0"/>
              <a:t>‹nr.›</a:t>
            </a:fld>
            <a:endParaRPr lang="da-DK"/>
          </a:p>
        </p:txBody>
      </p:sp>
    </p:spTree>
    <p:extLst>
      <p:ext uri="{BB962C8B-B14F-4D97-AF65-F5344CB8AC3E}">
        <p14:creationId xmlns:p14="http://schemas.microsoft.com/office/powerpoint/2010/main" val="3254206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3833C97-7FAA-3241-94B4-8ECF767DD65C}" type="slidenum">
              <a:rPr lang="da-DK" smtClean="0"/>
              <a:t>3</a:t>
            </a:fld>
            <a:endParaRPr lang="da-DK"/>
          </a:p>
        </p:txBody>
      </p:sp>
    </p:spTree>
    <p:extLst>
      <p:ext uri="{BB962C8B-B14F-4D97-AF65-F5344CB8AC3E}">
        <p14:creationId xmlns:p14="http://schemas.microsoft.com/office/powerpoint/2010/main" val="2510473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FB04E1-80D2-5F48-E3CE-547B7C21361C}"/>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E0FFE7F1-ACA8-B9F6-BF85-9E43075432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BAA09648-26EE-F4C7-BA7C-43B975CDCAD1}"/>
              </a:ext>
            </a:extLst>
          </p:cNvPr>
          <p:cNvSpPr>
            <a:spLocks noGrp="1"/>
          </p:cNvSpPr>
          <p:nvPr>
            <p:ph type="dt" sz="half" idx="10"/>
          </p:nvPr>
        </p:nvSpPr>
        <p:spPr/>
        <p:txBody>
          <a:bodyPr/>
          <a:lstStyle/>
          <a:p>
            <a:fld id="{9E7C5ECC-7856-4347-A6A6-FEBB3ADBC85E}" type="datetimeFigureOut">
              <a:rPr lang="da-DK" smtClean="0"/>
              <a:t>27-03-2023</a:t>
            </a:fld>
            <a:endParaRPr lang="da-DK"/>
          </a:p>
        </p:txBody>
      </p:sp>
      <p:sp>
        <p:nvSpPr>
          <p:cNvPr id="5" name="Pladsholder til sidefod 4">
            <a:extLst>
              <a:ext uri="{FF2B5EF4-FFF2-40B4-BE49-F238E27FC236}">
                <a16:creationId xmlns:a16="http://schemas.microsoft.com/office/drawing/2014/main" id="{23ED7E80-81B5-065B-9FA9-C0A8CE3B1FE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A301D3D-C353-1064-1418-DC2EC10B7878}"/>
              </a:ext>
            </a:extLst>
          </p:cNvPr>
          <p:cNvSpPr>
            <a:spLocks noGrp="1"/>
          </p:cNvSpPr>
          <p:nvPr>
            <p:ph type="sldNum" sz="quarter" idx="12"/>
          </p:nvPr>
        </p:nvSpPr>
        <p:spPr/>
        <p:txBody>
          <a:bodyPr/>
          <a:lstStyle/>
          <a:p>
            <a:fld id="{AFF99ADB-A608-344A-98E3-95748E7BA894}" type="slidenum">
              <a:rPr lang="da-DK" smtClean="0"/>
              <a:t>‹nr.›</a:t>
            </a:fld>
            <a:endParaRPr lang="da-DK"/>
          </a:p>
        </p:txBody>
      </p:sp>
    </p:spTree>
    <p:extLst>
      <p:ext uri="{BB962C8B-B14F-4D97-AF65-F5344CB8AC3E}">
        <p14:creationId xmlns:p14="http://schemas.microsoft.com/office/powerpoint/2010/main" val="2608071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B21F44-F0A5-C1AD-FD11-E01AB1722B0D}"/>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D7100AF5-9AAA-3459-D3FD-E27C5848CFD3}"/>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346AFE1-0981-E1D2-CF61-A5FA7A59637E}"/>
              </a:ext>
            </a:extLst>
          </p:cNvPr>
          <p:cNvSpPr>
            <a:spLocks noGrp="1"/>
          </p:cNvSpPr>
          <p:nvPr>
            <p:ph type="dt" sz="half" idx="10"/>
          </p:nvPr>
        </p:nvSpPr>
        <p:spPr/>
        <p:txBody>
          <a:bodyPr/>
          <a:lstStyle/>
          <a:p>
            <a:fld id="{9E7C5ECC-7856-4347-A6A6-FEBB3ADBC85E}" type="datetimeFigureOut">
              <a:rPr lang="da-DK" smtClean="0"/>
              <a:t>27-03-2023</a:t>
            </a:fld>
            <a:endParaRPr lang="da-DK"/>
          </a:p>
        </p:txBody>
      </p:sp>
      <p:sp>
        <p:nvSpPr>
          <p:cNvPr id="5" name="Pladsholder til sidefod 4">
            <a:extLst>
              <a:ext uri="{FF2B5EF4-FFF2-40B4-BE49-F238E27FC236}">
                <a16:creationId xmlns:a16="http://schemas.microsoft.com/office/drawing/2014/main" id="{F8B121C1-798D-532C-3142-83A90E1EB10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58C2147-120E-E443-B433-77C315A71AC6}"/>
              </a:ext>
            </a:extLst>
          </p:cNvPr>
          <p:cNvSpPr>
            <a:spLocks noGrp="1"/>
          </p:cNvSpPr>
          <p:nvPr>
            <p:ph type="sldNum" sz="quarter" idx="12"/>
          </p:nvPr>
        </p:nvSpPr>
        <p:spPr/>
        <p:txBody>
          <a:bodyPr/>
          <a:lstStyle/>
          <a:p>
            <a:fld id="{AFF99ADB-A608-344A-98E3-95748E7BA894}" type="slidenum">
              <a:rPr lang="da-DK" smtClean="0"/>
              <a:t>‹nr.›</a:t>
            </a:fld>
            <a:endParaRPr lang="da-DK"/>
          </a:p>
        </p:txBody>
      </p:sp>
    </p:spTree>
    <p:extLst>
      <p:ext uri="{BB962C8B-B14F-4D97-AF65-F5344CB8AC3E}">
        <p14:creationId xmlns:p14="http://schemas.microsoft.com/office/powerpoint/2010/main" val="971222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4FA66D39-76F9-1197-90C8-033B963FF8B2}"/>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2EE4443C-683A-C85F-D098-534488F14B76}"/>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BED8F09-D3E8-0739-F67F-BFC0C9CE7218}"/>
              </a:ext>
            </a:extLst>
          </p:cNvPr>
          <p:cNvSpPr>
            <a:spLocks noGrp="1"/>
          </p:cNvSpPr>
          <p:nvPr>
            <p:ph type="dt" sz="half" idx="10"/>
          </p:nvPr>
        </p:nvSpPr>
        <p:spPr/>
        <p:txBody>
          <a:bodyPr/>
          <a:lstStyle/>
          <a:p>
            <a:fld id="{9E7C5ECC-7856-4347-A6A6-FEBB3ADBC85E}" type="datetimeFigureOut">
              <a:rPr lang="da-DK" smtClean="0"/>
              <a:t>27-03-2023</a:t>
            </a:fld>
            <a:endParaRPr lang="da-DK"/>
          </a:p>
        </p:txBody>
      </p:sp>
      <p:sp>
        <p:nvSpPr>
          <p:cNvPr id="5" name="Pladsholder til sidefod 4">
            <a:extLst>
              <a:ext uri="{FF2B5EF4-FFF2-40B4-BE49-F238E27FC236}">
                <a16:creationId xmlns:a16="http://schemas.microsoft.com/office/drawing/2014/main" id="{B71BCE28-CA20-FEE8-A305-B8F956B4C02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63EC55F-BF6E-9599-44A0-D5E08B25EF35}"/>
              </a:ext>
            </a:extLst>
          </p:cNvPr>
          <p:cNvSpPr>
            <a:spLocks noGrp="1"/>
          </p:cNvSpPr>
          <p:nvPr>
            <p:ph type="sldNum" sz="quarter" idx="12"/>
          </p:nvPr>
        </p:nvSpPr>
        <p:spPr/>
        <p:txBody>
          <a:bodyPr/>
          <a:lstStyle/>
          <a:p>
            <a:fld id="{AFF99ADB-A608-344A-98E3-95748E7BA894}" type="slidenum">
              <a:rPr lang="da-DK" smtClean="0"/>
              <a:t>‹nr.›</a:t>
            </a:fld>
            <a:endParaRPr lang="da-DK"/>
          </a:p>
        </p:txBody>
      </p:sp>
    </p:spTree>
    <p:extLst>
      <p:ext uri="{BB962C8B-B14F-4D97-AF65-F5344CB8AC3E}">
        <p14:creationId xmlns:p14="http://schemas.microsoft.com/office/powerpoint/2010/main" val="3066749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736DD4-94EF-FA60-1735-5DB5DF8E0CFE}"/>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398792A-0F79-E115-13DD-2D923B6A7ED7}"/>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2EB6CBD-58AF-2DDE-6AFF-3D779E9B9CED}"/>
              </a:ext>
            </a:extLst>
          </p:cNvPr>
          <p:cNvSpPr>
            <a:spLocks noGrp="1"/>
          </p:cNvSpPr>
          <p:nvPr>
            <p:ph type="dt" sz="half" idx="10"/>
          </p:nvPr>
        </p:nvSpPr>
        <p:spPr/>
        <p:txBody>
          <a:bodyPr/>
          <a:lstStyle/>
          <a:p>
            <a:fld id="{9E7C5ECC-7856-4347-A6A6-FEBB3ADBC85E}" type="datetimeFigureOut">
              <a:rPr lang="da-DK" smtClean="0"/>
              <a:t>27-03-2023</a:t>
            </a:fld>
            <a:endParaRPr lang="da-DK"/>
          </a:p>
        </p:txBody>
      </p:sp>
      <p:sp>
        <p:nvSpPr>
          <p:cNvPr id="5" name="Pladsholder til sidefod 4">
            <a:extLst>
              <a:ext uri="{FF2B5EF4-FFF2-40B4-BE49-F238E27FC236}">
                <a16:creationId xmlns:a16="http://schemas.microsoft.com/office/drawing/2014/main" id="{CC9A1F3D-D494-7F8C-E66A-2FFB380BD30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74414D0-0D3E-AA7A-DA39-7AC323F6ACA9}"/>
              </a:ext>
            </a:extLst>
          </p:cNvPr>
          <p:cNvSpPr>
            <a:spLocks noGrp="1"/>
          </p:cNvSpPr>
          <p:nvPr>
            <p:ph type="sldNum" sz="quarter" idx="12"/>
          </p:nvPr>
        </p:nvSpPr>
        <p:spPr/>
        <p:txBody>
          <a:bodyPr/>
          <a:lstStyle/>
          <a:p>
            <a:fld id="{AFF99ADB-A608-344A-98E3-95748E7BA894}" type="slidenum">
              <a:rPr lang="da-DK" smtClean="0"/>
              <a:t>‹nr.›</a:t>
            </a:fld>
            <a:endParaRPr lang="da-DK"/>
          </a:p>
        </p:txBody>
      </p:sp>
    </p:spTree>
    <p:extLst>
      <p:ext uri="{BB962C8B-B14F-4D97-AF65-F5344CB8AC3E}">
        <p14:creationId xmlns:p14="http://schemas.microsoft.com/office/powerpoint/2010/main" val="784543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CF0E78-5615-38D2-F961-6C3212FDE48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E6C881AE-EAAF-A521-D00A-9769C834D0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E23C50E5-C459-A7F3-0530-2F1D68C5DE2A}"/>
              </a:ext>
            </a:extLst>
          </p:cNvPr>
          <p:cNvSpPr>
            <a:spLocks noGrp="1"/>
          </p:cNvSpPr>
          <p:nvPr>
            <p:ph type="dt" sz="half" idx="10"/>
          </p:nvPr>
        </p:nvSpPr>
        <p:spPr/>
        <p:txBody>
          <a:bodyPr/>
          <a:lstStyle/>
          <a:p>
            <a:fld id="{9E7C5ECC-7856-4347-A6A6-FEBB3ADBC85E}" type="datetimeFigureOut">
              <a:rPr lang="da-DK" smtClean="0"/>
              <a:t>27-03-2023</a:t>
            </a:fld>
            <a:endParaRPr lang="da-DK"/>
          </a:p>
        </p:txBody>
      </p:sp>
      <p:sp>
        <p:nvSpPr>
          <p:cNvPr id="5" name="Pladsholder til sidefod 4">
            <a:extLst>
              <a:ext uri="{FF2B5EF4-FFF2-40B4-BE49-F238E27FC236}">
                <a16:creationId xmlns:a16="http://schemas.microsoft.com/office/drawing/2014/main" id="{739A81F6-4317-FEEC-0618-197089C4BFC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32BBCEC-9985-28D6-9561-10F2A657EF3A}"/>
              </a:ext>
            </a:extLst>
          </p:cNvPr>
          <p:cNvSpPr>
            <a:spLocks noGrp="1"/>
          </p:cNvSpPr>
          <p:nvPr>
            <p:ph type="sldNum" sz="quarter" idx="12"/>
          </p:nvPr>
        </p:nvSpPr>
        <p:spPr/>
        <p:txBody>
          <a:bodyPr/>
          <a:lstStyle/>
          <a:p>
            <a:fld id="{AFF99ADB-A608-344A-98E3-95748E7BA894}" type="slidenum">
              <a:rPr lang="da-DK" smtClean="0"/>
              <a:t>‹nr.›</a:t>
            </a:fld>
            <a:endParaRPr lang="da-DK"/>
          </a:p>
        </p:txBody>
      </p:sp>
    </p:spTree>
    <p:extLst>
      <p:ext uri="{BB962C8B-B14F-4D97-AF65-F5344CB8AC3E}">
        <p14:creationId xmlns:p14="http://schemas.microsoft.com/office/powerpoint/2010/main" val="2461979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E93C9E-EAFC-DDBD-46F2-26C16C15B94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197B0C52-FE29-98E5-8B56-EEBF721B4035}"/>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5ED70F70-99C8-73D3-A779-07A1B1F9E545}"/>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8379B32D-6B12-0F1E-6B6A-E2D3F8A6E4CA}"/>
              </a:ext>
            </a:extLst>
          </p:cNvPr>
          <p:cNvSpPr>
            <a:spLocks noGrp="1"/>
          </p:cNvSpPr>
          <p:nvPr>
            <p:ph type="dt" sz="half" idx="10"/>
          </p:nvPr>
        </p:nvSpPr>
        <p:spPr/>
        <p:txBody>
          <a:bodyPr/>
          <a:lstStyle/>
          <a:p>
            <a:fld id="{9E7C5ECC-7856-4347-A6A6-FEBB3ADBC85E}" type="datetimeFigureOut">
              <a:rPr lang="da-DK" smtClean="0"/>
              <a:t>27-03-2023</a:t>
            </a:fld>
            <a:endParaRPr lang="da-DK"/>
          </a:p>
        </p:txBody>
      </p:sp>
      <p:sp>
        <p:nvSpPr>
          <p:cNvPr id="6" name="Pladsholder til sidefod 5">
            <a:extLst>
              <a:ext uri="{FF2B5EF4-FFF2-40B4-BE49-F238E27FC236}">
                <a16:creationId xmlns:a16="http://schemas.microsoft.com/office/drawing/2014/main" id="{890B742F-599F-1AC0-F330-B46D487D934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4FB56AE-1A34-822F-6A3A-9B59E8F1FE74}"/>
              </a:ext>
            </a:extLst>
          </p:cNvPr>
          <p:cNvSpPr>
            <a:spLocks noGrp="1"/>
          </p:cNvSpPr>
          <p:nvPr>
            <p:ph type="sldNum" sz="quarter" idx="12"/>
          </p:nvPr>
        </p:nvSpPr>
        <p:spPr/>
        <p:txBody>
          <a:bodyPr/>
          <a:lstStyle/>
          <a:p>
            <a:fld id="{AFF99ADB-A608-344A-98E3-95748E7BA894}" type="slidenum">
              <a:rPr lang="da-DK" smtClean="0"/>
              <a:t>‹nr.›</a:t>
            </a:fld>
            <a:endParaRPr lang="da-DK"/>
          </a:p>
        </p:txBody>
      </p:sp>
    </p:spTree>
    <p:extLst>
      <p:ext uri="{BB962C8B-B14F-4D97-AF65-F5344CB8AC3E}">
        <p14:creationId xmlns:p14="http://schemas.microsoft.com/office/powerpoint/2010/main" val="2329738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557C8E-E050-618E-CF6D-58844A25A5A9}"/>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984898F-F016-7FCB-E04E-A50359F46D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F7AF2925-08C4-A38F-3F05-0E2249323C15}"/>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F972618-3438-1893-29FD-F643233A1F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48200280-B3A8-2592-42D9-D0F96CCD6D04}"/>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C743A46B-EA22-215A-2B0F-39B980232FD3}"/>
              </a:ext>
            </a:extLst>
          </p:cNvPr>
          <p:cNvSpPr>
            <a:spLocks noGrp="1"/>
          </p:cNvSpPr>
          <p:nvPr>
            <p:ph type="dt" sz="half" idx="10"/>
          </p:nvPr>
        </p:nvSpPr>
        <p:spPr/>
        <p:txBody>
          <a:bodyPr/>
          <a:lstStyle/>
          <a:p>
            <a:fld id="{9E7C5ECC-7856-4347-A6A6-FEBB3ADBC85E}" type="datetimeFigureOut">
              <a:rPr lang="da-DK" smtClean="0"/>
              <a:t>27-03-2023</a:t>
            </a:fld>
            <a:endParaRPr lang="da-DK"/>
          </a:p>
        </p:txBody>
      </p:sp>
      <p:sp>
        <p:nvSpPr>
          <p:cNvPr id="8" name="Pladsholder til sidefod 7">
            <a:extLst>
              <a:ext uri="{FF2B5EF4-FFF2-40B4-BE49-F238E27FC236}">
                <a16:creationId xmlns:a16="http://schemas.microsoft.com/office/drawing/2014/main" id="{8E11A989-0B62-9072-6819-8C24BDE0D635}"/>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D00764B2-3736-6FA6-2DE1-D3B9B5AB4D64}"/>
              </a:ext>
            </a:extLst>
          </p:cNvPr>
          <p:cNvSpPr>
            <a:spLocks noGrp="1"/>
          </p:cNvSpPr>
          <p:nvPr>
            <p:ph type="sldNum" sz="quarter" idx="12"/>
          </p:nvPr>
        </p:nvSpPr>
        <p:spPr/>
        <p:txBody>
          <a:bodyPr/>
          <a:lstStyle/>
          <a:p>
            <a:fld id="{AFF99ADB-A608-344A-98E3-95748E7BA894}" type="slidenum">
              <a:rPr lang="da-DK" smtClean="0"/>
              <a:t>‹nr.›</a:t>
            </a:fld>
            <a:endParaRPr lang="da-DK"/>
          </a:p>
        </p:txBody>
      </p:sp>
    </p:spTree>
    <p:extLst>
      <p:ext uri="{BB962C8B-B14F-4D97-AF65-F5344CB8AC3E}">
        <p14:creationId xmlns:p14="http://schemas.microsoft.com/office/powerpoint/2010/main" val="2861185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3A01FE-0190-CECE-80C5-21371605C204}"/>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420736B7-9608-FF7A-1395-C799F127EDAA}"/>
              </a:ext>
            </a:extLst>
          </p:cNvPr>
          <p:cNvSpPr>
            <a:spLocks noGrp="1"/>
          </p:cNvSpPr>
          <p:nvPr>
            <p:ph type="dt" sz="half" idx="10"/>
          </p:nvPr>
        </p:nvSpPr>
        <p:spPr/>
        <p:txBody>
          <a:bodyPr/>
          <a:lstStyle/>
          <a:p>
            <a:fld id="{9E7C5ECC-7856-4347-A6A6-FEBB3ADBC85E}" type="datetimeFigureOut">
              <a:rPr lang="da-DK" smtClean="0"/>
              <a:t>27-03-2023</a:t>
            </a:fld>
            <a:endParaRPr lang="da-DK"/>
          </a:p>
        </p:txBody>
      </p:sp>
      <p:sp>
        <p:nvSpPr>
          <p:cNvPr id="4" name="Pladsholder til sidefod 3">
            <a:extLst>
              <a:ext uri="{FF2B5EF4-FFF2-40B4-BE49-F238E27FC236}">
                <a16:creationId xmlns:a16="http://schemas.microsoft.com/office/drawing/2014/main" id="{FBE38ED1-E520-CE38-8C8C-B58DD064C151}"/>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BA6F103F-CD13-42CB-D3D7-C77B4AB276AB}"/>
              </a:ext>
            </a:extLst>
          </p:cNvPr>
          <p:cNvSpPr>
            <a:spLocks noGrp="1"/>
          </p:cNvSpPr>
          <p:nvPr>
            <p:ph type="sldNum" sz="quarter" idx="12"/>
          </p:nvPr>
        </p:nvSpPr>
        <p:spPr/>
        <p:txBody>
          <a:bodyPr/>
          <a:lstStyle/>
          <a:p>
            <a:fld id="{AFF99ADB-A608-344A-98E3-95748E7BA894}" type="slidenum">
              <a:rPr lang="da-DK" smtClean="0"/>
              <a:t>‹nr.›</a:t>
            </a:fld>
            <a:endParaRPr lang="da-DK"/>
          </a:p>
        </p:txBody>
      </p:sp>
    </p:spTree>
    <p:extLst>
      <p:ext uri="{BB962C8B-B14F-4D97-AF65-F5344CB8AC3E}">
        <p14:creationId xmlns:p14="http://schemas.microsoft.com/office/powerpoint/2010/main" val="3040957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B6FCF670-E490-304C-9BD4-3EDD66B6F56E}"/>
              </a:ext>
            </a:extLst>
          </p:cNvPr>
          <p:cNvSpPr>
            <a:spLocks noGrp="1"/>
          </p:cNvSpPr>
          <p:nvPr>
            <p:ph type="dt" sz="half" idx="10"/>
          </p:nvPr>
        </p:nvSpPr>
        <p:spPr/>
        <p:txBody>
          <a:bodyPr/>
          <a:lstStyle/>
          <a:p>
            <a:fld id="{9E7C5ECC-7856-4347-A6A6-FEBB3ADBC85E}" type="datetimeFigureOut">
              <a:rPr lang="da-DK" smtClean="0"/>
              <a:t>27-03-2023</a:t>
            </a:fld>
            <a:endParaRPr lang="da-DK"/>
          </a:p>
        </p:txBody>
      </p:sp>
      <p:sp>
        <p:nvSpPr>
          <p:cNvPr id="3" name="Pladsholder til sidefod 2">
            <a:extLst>
              <a:ext uri="{FF2B5EF4-FFF2-40B4-BE49-F238E27FC236}">
                <a16:creationId xmlns:a16="http://schemas.microsoft.com/office/drawing/2014/main" id="{8BAC0478-9652-2A00-D213-C83D83147927}"/>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970777FB-8C72-132D-E8AC-94E0AB5D02FC}"/>
              </a:ext>
            </a:extLst>
          </p:cNvPr>
          <p:cNvSpPr>
            <a:spLocks noGrp="1"/>
          </p:cNvSpPr>
          <p:nvPr>
            <p:ph type="sldNum" sz="quarter" idx="12"/>
          </p:nvPr>
        </p:nvSpPr>
        <p:spPr/>
        <p:txBody>
          <a:bodyPr/>
          <a:lstStyle/>
          <a:p>
            <a:fld id="{AFF99ADB-A608-344A-98E3-95748E7BA894}" type="slidenum">
              <a:rPr lang="da-DK" smtClean="0"/>
              <a:t>‹nr.›</a:t>
            </a:fld>
            <a:endParaRPr lang="da-DK"/>
          </a:p>
        </p:txBody>
      </p:sp>
    </p:spTree>
    <p:extLst>
      <p:ext uri="{BB962C8B-B14F-4D97-AF65-F5344CB8AC3E}">
        <p14:creationId xmlns:p14="http://schemas.microsoft.com/office/powerpoint/2010/main" val="2019666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12C317-9039-5C5C-3F54-B2C682B8460F}"/>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7301EB19-483C-F5BF-5BBD-4A995B58B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C9DDA1D5-D961-063E-5691-EBF8260231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B2651DCD-F4DF-0A32-CBD3-054F65769001}"/>
              </a:ext>
            </a:extLst>
          </p:cNvPr>
          <p:cNvSpPr>
            <a:spLocks noGrp="1"/>
          </p:cNvSpPr>
          <p:nvPr>
            <p:ph type="dt" sz="half" idx="10"/>
          </p:nvPr>
        </p:nvSpPr>
        <p:spPr/>
        <p:txBody>
          <a:bodyPr/>
          <a:lstStyle/>
          <a:p>
            <a:fld id="{9E7C5ECC-7856-4347-A6A6-FEBB3ADBC85E}" type="datetimeFigureOut">
              <a:rPr lang="da-DK" smtClean="0"/>
              <a:t>27-03-2023</a:t>
            </a:fld>
            <a:endParaRPr lang="da-DK"/>
          </a:p>
        </p:txBody>
      </p:sp>
      <p:sp>
        <p:nvSpPr>
          <p:cNvPr id="6" name="Pladsholder til sidefod 5">
            <a:extLst>
              <a:ext uri="{FF2B5EF4-FFF2-40B4-BE49-F238E27FC236}">
                <a16:creationId xmlns:a16="http://schemas.microsoft.com/office/drawing/2014/main" id="{35BA4241-BB1E-3A32-A1A4-C4E6B609B1E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0CF0018-75CB-428C-2972-F99BD4420056}"/>
              </a:ext>
            </a:extLst>
          </p:cNvPr>
          <p:cNvSpPr>
            <a:spLocks noGrp="1"/>
          </p:cNvSpPr>
          <p:nvPr>
            <p:ph type="sldNum" sz="quarter" idx="12"/>
          </p:nvPr>
        </p:nvSpPr>
        <p:spPr/>
        <p:txBody>
          <a:bodyPr/>
          <a:lstStyle/>
          <a:p>
            <a:fld id="{AFF99ADB-A608-344A-98E3-95748E7BA894}" type="slidenum">
              <a:rPr lang="da-DK" smtClean="0"/>
              <a:t>‹nr.›</a:t>
            </a:fld>
            <a:endParaRPr lang="da-DK"/>
          </a:p>
        </p:txBody>
      </p:sp>
    </p:spTree>
    <p:extLst>
      <p:ext uri="{BB962C8B-B14F-4D97-AF65-F5344CB8AC3E}">
        <p14:creationId xmlns:p14="http://schemas.microsoft.com/office/powerpoint/2010/main" val="3440680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94764E-0737-2EF4-0F54-7BD5A95E545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13389650-6BE1-553D-F12B-DFFA097E1D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4995BCCD-47D5-5172-1235-3450BCB39E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08B122E1-1E29-6505-5AE6-73C16DFE18B5}"/>
              </a:ext>
            </a:extLst>
          </p:cNvPr>
          <p:cNvSpPr>
            <a:spLocks noGrp="1"/>
          </p:cNvSpPr>
          <p:nvPr>
            <p:ph type="dt" sz="half" idx="10"/>
          </p:nvPr>
        </p:nvSpPr>
        <p:spPr/>
        <p:txBody>
          <a:bodyPr/>
          <a:lstStyle/>
          <a:p>
            <a:fld id="{9E7C5ECC-7856-4347-A6A6-FEBB3ADBC85E}" type="datetimeFigureOut">
              <a:rPr lang="da-DK" smtClean="0"/>
              <a:t>27-03-2023</a:t>
            </a:fld>
            <a:endParaRPr lang="da-DK"/>
          </a:p>
        </p:txBody>
      </p:sp>
      <p:sp>
        <p:nvSpPr>
          <p:cNvPr id="6" name="Pladsholder til sidefod 5">
            <a:extLst>
              <a:ext uri="{FF2B5EF4-FFF2-40B4-BE49-F238E27FC236}">
                <a16:creationId xmlns:a16="http://schemas.microsoft.com/office/drawing/2014/main" id="{68F8F7AE-2CAC-4824-45B9-152B8F99673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1FD1C8A-5C29-8E29-111C-478DA2F99A05}"/>
              </a:ext>
            </a:extLst>
          </p:cNvPr>
          <p:cNvSpPr>
            <a:spLocks noGrp="1"/>
          </p:cNvSpPr>
          <p:nvPr>
            <p:ph type="sldNum" sz="quarter" idx="12"/>
          </p:nvPr>
        </p:nvSpPr>
        <p:spPr/>
        <p:txBody>
          <a:bodyPr/>
          <a:lstStyle/>
          <a:p>
            <a:fld id="{AFF99ADB-A608-344A-98E3-95748E7BA894}" type="slidenum">
              <a:rPr lang="da-DK" smtClean="0"/>
              <a:t>‹nr.›</a:t>
            </a:fld>
            <a:endParaRPr lang="da-DK"/>
          </a:p>
        </p:txBody>
      </p:sp>
    </p:spTree>
    <p:extLst>
      <p:ext uri="{BB962C8B-B14F-4D97-AF65-F5344CB8AC3E}">
        <p14:creationId xmlns:p14="http://schemas.microsoft.com/office/powerpoint/2010/main" val="537054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B34FA41E-682D-79C6-7893-80CBCCA6F7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A00EEA9-FDEE-78FB-9C75-A0FD56802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06A7463-0B5A-68BF-7FBF-0FB4A981B2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7C5ECC-7856-4347-A6A6-FEBB3ADBC85E}" type="datetimeFigureOut">
              <a:rPr lang="da-DK" smtClean="0"/>
              <a:t>27-03-2023</a:t>
            </a:fld>
            <a:endParaRPr lang="da-DK"/>
          </a:p>
        </p:txBody>
      </p:sp>
      <p:sp>
        <p:nvSpPr>
          <p:cNvPr id="5" name="Pladsholder til sidefod 4">
            <a:extLst>
              <a:ext uri="{FF2B5EF4-FFF2-40B4-BE49-F238E27FC236}">
                <a16:creationId xmlns:a16="http://schemas.microsoft.com/office/drawing/2014/main" id="{3B76FCF2-F452-CAA5-6A0E-E449A4B8CB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09F4BC78-E3F6-A8DC-CAFF-A6A8C378B0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F99ADB-A608-344A-98E3-95748E7BA894}" type="slidenum">
              <a:rPr lang="da-DK" smtClean="0"/>
              <a:t>‹nr.›</a:t>
            </a:fld>
            <a:endParaRPr lang="da-DK"/>
          </a:p>
        </p:txBody>
      </p:sp>
    </p:spTree>
    <p:extLst>
      <p:ext uri="{BB962C8B-B14F-4D97-AF65-F5344CB8AC3E}">
        <p14:creationId xmlns:p14="http://schemas.microsoft.com/office/powerpoint/2010/main" val="11576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HRM7a4CPVLI" TargetMode="External"/><Relationship Id="rId7" Type="http://schemas.openxmlformats.org/officeDocument/2006/relationships/image" Target="../media/image18.svg"/><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1.emf"/><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hyperlink" Target="https://quizizz.com/admin/quiz/63fc9eb8670852001d14b028/farligt-affald?source=quiz_share" TargetMode="External"/><Relationship Id="rId2" Type="http://schemas.openxmlformats.org/officeDocument/2006/relationships/image" Target="../media/image1.emf"/><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hyperlink" Target="https://www.youtube.com/watch?v=bRl4qPlC9Zk" TargetMode="External"/><Relationship Id="rId4" Type="http://schemas.openxmlformats.org/officeDocument/2006/relationships/hyperlink" Target="mailto:affaldsklubben@gmail.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hyperlink" Target="https://quizizz.com/admin/quiz/63fc9eb8670852001d14b028?source=quiz_share" TargetMode="Externa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image" Target="../media/image22.emf"/><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youtu.be/E6x5EGLYuKc" TargetMode="External"/><Relationship Id="rId7" Type="http://schemas.openxmlformats.org/officeDocument/2006/relationships/image" Target="../media/image18.svg"/><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1.emf"/><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BFAE6619-99B0-5EAE-488A-BFC3B75A01E3}"/>
              </a:ext>
            </a:extLst>
          </p:cNvPr>
          <p:cNvPicPr>
            <a:picLocks noChangeAspect="1"/>
          </p:cNvPicPr>
          <p:nvPr/>
        </p:nvPicPr>
        <p:blipFill>
          <a:blip r:embed="rId2"/>
          <a:stretch>
            <a:fillRect/>
          </a:stretch>
        </p:blipFill>
        <p:spPr>
          <a:xfrm>
            <a:off x="384600" y="365125"/>
            <a:ext cx="11437286" cy="1325562"/>
          </a:xfrm>
          <a:prstGeom prst="rect">
            <a:avLst/>
          </a:prstGeom>
        </p:spPr>
      </p:pic>
      <p:sp>
        <p:nvSpPr>
          <p:cNvPr id="2" name="Titel 1">
            <a:extLst>
              <a:ext uri="{FF2B5EF4-FFF2-40B4-BE49-F238E27FC236}">
                <a16:creationId xmlns:a16="http://schemas.microsoft.com/office/drawing/2014/main" id="{4D284D79-A318-9FDD-2630-5FF46074A12F}"/>
              </a:ext>
            </a:extLst>
          </p:cNvPr>
          <p:cNvSpPr>
            <a:spLocks noGrp="1"/>
          </p:cNvSpPr>
          <p:nvPr>
            <p:ph type="title"/>
          </p:nvPr>
        </p:nvSpPr>
        <p:spPr/>
        <p:txBody>
          <a:bodyPr/>
          <a:lstStyle/>
          <a:p>
            <a:r>
              <a:rPr lang="da-DK"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Farligt affald</a:t>
            </a:r>
            <a:endParaRPr lang="da-DK" dirty="0">
              <a:solidFill>
                <a:schemeClr val="bg1"/>
              </a:solidFill>
            </a:endParaRPr>
          </a:p>
        </p:txBody>
      </p:sp>
      <p:sp>
        <p:nvSpPr>
          <p:cNvPr id="3" name="Tekstfelt 2">
            <a:extLst>
              <a:ext uri="{FF2B5EF4-FFF2-40B4-BE49-F238E27FC236}">
                <a16:creationId xmlns:a16="http://schemas.microsoft.com/office/drawing/2014/main" id="{71527C25-0EB2-CE8F-ECF5-227B22B0C048}"/>
              </a:ext>
            </a:extLst>
          </p:cNvPr>
          <p:cNvSpPr txBox="1"/>
          <p:nvPr/>
        </p:nvSpPr>
        <p:spPr>
          <a:xfrm>
            <a:off x="838200" y="1999609"/>
            <a:ext cx="8822724" cy="2893100"/>
          </a:xfrm>
          <a:prstGeom prst="rect">
            <a:avLst/>
          </a:prstGeom>
          <a:noFill/>
        </p:spPr>
        <p:txBody>
          <a:bodyPr wrap="square" rtlCol="0">
            <a:spAutoFit/>
          </a:bodyPr>
          <a:lstStyle/>
          <a:p>
            <a:r>
              <a:rPr lang="da-DK" sz="1400" dirty="0">
                <a:latin typeface="Helvetica Neue" panose="02000503000000020004" pitchFamily="2" charset="0"/>
                <a:ea typeface="Helvetica Neue" panose="02000503000000020004" pitchFamily="2" charset="0"/>
                <a:cs typeface="Helvetica Neue" panose="02000503000000020004" pitchFamily="2" charset="0"/>
              </a:rPr>
              <a:t>Dette forløb handler om farligt affald. Farligt affald er ikke noget nyt, da man i mange år har kunnet aflevere det på landets genbrugspladser. Det nye er, at man nu kan få hentet farligt affald ved husstanden i den røde kasse. Dermed bliver det nemmere at sortere korrekt, og fristelsen til at smide farligt affald i de almindelige beholdere bliver forhåbentlig mindre. </a:t>
            </a:r>
          </a:p>
          <a:p>
            <a:endParaRPr lang="da-DK" sz="1400" dirty="0">
              <a:latin typeface="Helvetica Neue" panose="02000503000000020004" pitchFamily="2" charset="0"/>
              <a:ea typeface="Helvetica Neue" panose="02000503000000020004" pitchFamily="2" charset="0"/>
              <a:cs typeface="Helvetica Neue" panose="02000503000000020004" pitchFamily="2" charset="0"/>
            </a:endParaRPr>
          </a:p>
          <a:p>
            <a:r>
              <a:rPr lang="da-DK" sz="1400" dirty="0">
                <a:latin typeface="Helvetica Neue" panose="02000503000000020004" pitchFamily="2" charset="0"/>
                <a:ea typeface="Helvetica Neue" panose="02000503000000020004" pitchFamily="2" charset="0"/>
                <a:cs typeface="Helvetica Neue" panose="02000503000000020004" pitchFamily="2" charset="0"/>
              </a:rPr>
              <a:t>Der er i forløbet fokus på at formidle, hvad farligt affald er, og hvorfor det er farligt, hvis det ikke sorteres korrekt. Der er primært fokus på farligt affald fra hverdagen, som kan afleveres i den røde kasse. </a:t>
            </a:r>
          </a:p>
          <a:p>
            <a:endParaRPr lang="da-DK" sz="1400" dirty="0">
              <a:latin typeface="Helvetica Neue" panose="02000503000000020004" pitchFamily="2" charset="0"/>
              <a:ea typeface="Helvetica Neue" panose="02000503000000020004" pitchFamily="2" charset="0"/>
              <a:cs typeface="Helvetica Neue" panose="02000503000000020004" pitchFamily="2" charset="0"/>
            </a:endParaRPr>
          </a:p>
          <a:p>
            <a:r>
              <a:rPr lang="da-DK" sz="1400" dirty="0">
                <a:latin typeface="Helvetica Neue" panose="02000503000000020004" pitchFamily="2" charset="0"/>
                <a:ea typeface="Helvetica Neue" panose="02000503000000020004" pitchFamily="2" charset="0"/>
                <a:cs typeface="Helvetica Neue" panose="02000503000000020004" pitchFamily="2" charset="0"/>
              </a:rPr>
              <a:t>Forløbet har først og fremmest til formål at lære eleverne, at det er ”no go” at smide farligt affald i skraldespanden – og gerne gøre dem til ambassadører for dette budskab derhjemme. </a:t>
            </a:r>
          </a:p>
          <a:p>
            <a:endParaRPr lang="da-DK" sz="1400" dirty="0">
              <a:latin typeface="Helvetica Neue" panose="02000503000000020004" pitchFamily="2" charset="0"/>
              <a:ea typeface="Helvetica Neue" panose="02000503000000020004" pitchFamily="2" charset="0"/>
              <a:cs typeface="Helvetica Neue" panose="02000503000000020004" pitchFamily="2" charset="0"/>
            </a:endParaRPr>
          </a:p>
          <a:p>
            <a:r>
              <a:rPr lang="da-DK" sz="1400" dirty="0">
                <a:latin typeface="Helvetica Neue" panose="02000503000000020004" pitchFamily="2" charset="0"/>
                <a:ea typeface="Helvetica Neue" panose="02000503000000020004" pitchFamily="2" charset="0"/>
                <a:cs typeface="Helvetica Neue" panose="02000503000000020004" pitchFamily="2" charset="0"/>
              </a:rPr>
              <a:t>Derudover er formålet at lære eleverne, at sortering af farligt affald er </a:t>
            </a:r>
            <a:r>
              <a:rPr lang="da-DK" sz="1400" dirty="0" err="1">
                <a:latin typeface="Helvetica Neue" panose="02000503000000020004" pitchFamily="2" charset="0"/>
                <a:ea typeface="Helvetica Neue" panose="02000503000000020004" pitchFamily="2" charset="0"/>
                <a:cs typeface="Helvetica Neue" panose="02000503000000020004" pitchFamily="2" charset="0"/>
              </a:rPr>
              <a:t>win-win</a:t>
            </a:r>
            <a:r>
              <a:rPr lang="da-DK" sz="1400" dirty="0">
                <a:latin typeface="Helvetica Neue" panose="02000503000000020004" pitchFamily="2" charset="0"/>
                <a:ea typeface="Helvetica Neue" panose="02000503000000020004" pitchFamily="2" charset="0"/>
                <a:cs typeface="Helvetica Neue" panose="02000503000000020004" pitchFamily="2" charset="0"/>
              </a:rPr>
              <a:t>: Mennesker og natur spares for skadelige stoffer, og mange værdifulde materialer fra fx batterier kan genanvendes, når de sorteres korrekt.</a:t>
            </a:r>
          </a:p>
        </p:txBody>
      </p:sp>
      <p:pic>
        <p:nvPicPr>
          <p:cNvPr id="5" name="Billede 4">
            <a:extLst>
              <a:ext uri="{FF2B5EF4-FFF2-40B4-BE49-F238E27FC236}">
                <a16:creationId xmlns:a16="http://schemas.microsoft.com/office/drawing/2014/main" id="{D1F3B1F6-0132-7138-3659-483B6F7D3B56}"/>
              </a:ext>
            </a:extLst>
          </p:cNvPr>
          <p:cNvPicPr>
            <a:picLocks noChangeAspect="1"/>
          </p:cNvPicPr>
          <p:nvPr/>
        </p:nvPicPr>
        <p:blipFill>
          <a:blip r:embed="rId3"/>
          <a:stretch>
            <a:fillRect/>
          </a:stretch>
        </p:blipFill>
        <p:spPr>
          <a:xfrm>
            <a:off x="9513043" y="510388"/>
            <a:ext cx="2678957" cy="611661"/>
          </a:xfrm>
          <a:prstGeom prst="rect">
            <a:avLst/>
          </a:prstGeom>
        </p:spPr>
      </p:pic>
      <p:sp>
        <p:nvSpPr>
          <p:cNvPr id="6" name="Tekstfelt 5">
            <a:extLst>
              <a:ext uri="{FF2B5EF4-FFF2-40B4-BE49-F238E27FC236}">
                <a16:creationId xmlns:a16="http://schemas.microsoft.com/office/drawing/2014/main" id="{48474202-B9F5-D46D-193A-21C8C99011AB}"/>
              </a:ext>
            </a:extLst>
          </p:cNvPr>
          <p:cNvSpPr txBox="1"/>
          <p:nvPr/>
        </p:nvSpPr>
        <p:spPr>
          <a:xfrm>
            <a:off x="9878312" y="644804"/>
            <a:ext cx="6096000" cy="338554"/>
          </a:xfrm>
          <a:prstGeom prst="rect">
            <a:avLst/>
          </a:prstGeom>
          <a:noFill/>
        </p:spPr>
        <p:txBody>
          <a:bodyPr wrap="square">
            <a:spAutoFit/>
          </a:bodyPr>
          <a:lstStyle/>
          <a:p>
            <a:r>
              <a:rPr lang="da-DK" sz="1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TIL LÆREREN</a:t>
            </a:r>
            <a:endParaRPr lang="da-DK" sz="1600" b="1" dirty="0"/>
          </a:p>
        </p:txBody>
      </p:sp>
    </p:spTree>
    <p:extLst>
      <p:ext uri="{BB962C8B-B14F-4D97-AF65-F5344CB8AC3E}">
        <p14:creationId xmlns:p14="http://schemas.microsoft.com/office/powerpoint/2010/main" val="3579125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lede 12">
            <a:extLst>
              <a:ext uri="{FF2B5EF4-FFF2-40B4-BE49-F238E27FC236}">
                <a16:creationId xmlns:a16="http://schemas.microsoft.com/office/drawing/2014/main" id="{37625901-D014-40DD-08A9-E0C1A4825E3D}"/>
              </a:ext>
            </a:extLst>
          </p:cNvPr>
          <p:cNvPicPr>
            <a:picLocks noChangeAspect="1"/>
          </p:cNvPicPr>
          <p:nvPr/>
        </p:nvPicPr>
        <p:blipFill>
          <a:blip r:embed="rId2"/>
          <a:stretch>
            <a:fillRect/>
          </a:stretch>
        </p:blipFill>
        <p:spPr>
          <a:xfrm>
            <a:off x="384600" y="1470456"/>
            <a:ext cx="10454849" cy="5011577"/>
          </a:xfrm>
          <a:prstGeom prst="rect">
            <a:avLst/>
          </a:prstGeom>
        </p:spPr>
      </p:pic>
      <p:pic>
        <p:nvPicPr>
          <p:cNvPr id="9" name="Billede 8" descr="Et billede, der indeholder tekst, beholder&#10;&#10;Automatisk genereret beskrivelse">
            <a:hlinkClick r:id="rId3"/>
            <a:extLst>
              <a:ext uri="{FF2B5EF4-FFF2-40B4-BE49-F238E27FC236}">
                <a16:creationId xmlns:a16="http://schemas.microsoft.com/office/drawing/2014/main" id="{73325E19-2342-4318-C9D6-41D81CFE2030}"/>
              </a:ext>
            </a:extLst>
          </p:cNvPr>
          <p:cNvPicPr>
            <a:picLocks noChangeAspect="1"/>
          </p:cNvPicPr>
          <p:nvPr/>
        </p:nvPicPr>
        <p:blipFill>
          <a:blip r:embed="rId4"/>
          <a:stretch>
            <a:fillRect/>
          </a:stretch>
        </p:blipFill>
        <p:spPr>
          <a:xfrm>
            <a:off x="5675326" y="2214297"/>
            <a:ext cx="6516674" cy="3490273"/>
          </a:xfrm>
          <a:prstGeom prst="rect">
            <a:avLst/>
          </a:prstGeom>
        </p:spPr>
      </p:pic>
      <p:pic>
        <p:nvPicPr>
          <p:cNvPr id="3" name="Billede 2">
            <a:extLst>
              <a:ext uri="{FF2B5EF4-FFF2-40B4-BE49-F238E27FC236}">
                <a16:creationId xmlns:a16="http://schemas.microsoft.com/office/drawing/2014/main" id="{4650986D-C6B1-283A-1D26-F96E10B9D033}"/>
              </a:ext>
            </a:extLst>
          </p:cNvPr>
          <p:cNvPicPr>
            <a:picLocks noChangeAspect="1"/>
          </p:cNvPicPr>
          <p:nvPr/>
        </p:nvPicPr>
        <p:blipFill>
          <a:blip r:embed="rId5"/>
          <a:stretch>
            <a:fillRect/>
          </a:stretch>
        </p:blipFill>
        <p:spPr>
          <a:xfrm>
            <a:off x="384600" y="375967"/>
            <a:ext cx="1780785" cy="611661"/>
          </a:xfrm>
          <a:prstGeom prst="rect">
            <a:avLst/>
          </a:prstGeom>
        </p:spPr>
      </p:pic>
      <p:sp>
        <p:nvSpPr>
          <p:cNvPr id="4" name="Titel 1">
            <a:extLst>
              <a:ext uri="{FF2B5EF4-FFF2-40B4-BE49-F238E27FC236}">
                <a16:creationId xmlns:a16="http://schemas.microsoft.com/office/drawing/2014/main" id="{331CDBAD-2069-5D5F-1F06-6E114DB464EC}"/>
              </a:ext>
            </a:extLst>
          </p:cNvPr>
          <p:cNvSpPr txBox="1">
            <a:spLocks/>
          </p:cNvSpPr>
          <p:nvPr/>
        </p:nvSpPr>
        <p:spPr>
          <a:xfrm>
            <a:off x="978281" y="1895324"/>
            <a:ext cx="5717243" cy="23211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da-DK" sz="1800" spc="200" dirty="0">
                <a:solidFill>
                  <a:srgbClr val="037CBF"/>
                </a:solidFill>
                <a:latin typeface="Helvetica Neue" panose="02000503000000020004" pitchFamily="2" charset="0"/>
                <a:ea typeface="Helvetica Neue" panose="02000503000000020004" pitchFamily="2" charset="0"/>
                <a:cs typeface="Helvetica Neue" panose="02000503000000020004" pitchFamily="2" charset="0"/>
              </a:rPr>
              <a:t>FILM</a:t>
            </a:r>
            <a:endParaRPr lang="da-DK" sz="3600" spc="200" dirty="0">
              <a:solidFill>
                <a:srgbClr val="037CBF"/>
              </a:solidFill>
              <a:latin typeface="Helvetica Neue" panose="02000503000000020004" pitchFamily="2" charset="0"/>
              <a:ea typeface="Helvetica Neue" panose="02000503000000020004" pitchFamily="2" charset="0"/>
              <a:cs typeface="Helvetica Neue" panose="02000503000000020004" pitchFamily="2" charset="0"/>
            </a:endParaRPr>
          </a:p>
          <a:p>
            <a:pPr>
              <a:lnSpc>
                <a:spcPct val="100000"/>
              </a:lnSpc>
              <a:spcBef>
                <a:spcPts val="0"/>
              </a:spcBef>
            </a:pPr>
            <a:r>
              <a:rPr lang="da-DK" sz="3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Værdifulde batterier</a:t>
            </a:r>
            <a:endParaRPr lang="da-DK" sz="3400" dirty="0">
              <a:solidFill>
                <a:schemeClr val="bg1"/>
              </a:solidFill>
            </a:endParaRPr>
          </a:p>
        </p:txBody>
      </p:sp>
      <p:grpSp>
        <p:nvGrpSpPr>
          <p:cNvPr id="2" name="Gruppe 1">
            <a:extLst>
              <a:ext uri="{FF2B5EF4-FFF2-40B4-BE49-F238E27FC236}">
                <a16:creationId xmlns:a16="http://schemas.microsoft.com/office/drawing/2014/main" id="{98956C88-196A-D992-5903-298BF683B327}"/>
              </a:ext>
            </a:extLst>
          </p:cNvPr>
          <p:cNvGrpSpPr/>
          <p:nvPr/>
        </p:nvGrpSpPr>
        <p:grpSpPr>
          <a:xfrm>
            <a:off x="8500526" y="3656536"/>
            <a:ext cx="866273" cy="854242"/>
            <a:chOff x="9197108" y="3604869"/>
            <a:chExt cx="866273" cy="854242"/>
          </a:xfrm>
        </p:grpSpPr>
        <p:sp>
          <p:nvSpPr>
            <p:cNvPr id="7" name="Ellipse 6">
              <a:extLst>
                <a:ext uri="{FF2B5EF4-FFF2-40B4-BE49-F238E27FC236}">
                  <a16:creationId xmlns:a16="http://schemas.microsoft.com/office/drawing/2014/main" id="{3D65A2B0-0CA0-8E69-74B3-1DF96C9DB813}"/>
                </a:ext>
              </a:extLst>
            </p:cNvPr>
            <p:cNvSpPr/>
            <p:nvPr/>
          </p:nvSpPr>
          <p:spPr>
            <a:xfrm>
              <a:off x="9197108" y="3604869"/>
              <a:ext cx="866273" cy="854242"/>
            </a:xfrm>
            <a:prstGeom prst="ellipse">
              <a:avLst/>
            </a:prstGeom>
            <a:solidFill>
              <a:srgbClr val="5A94CE"/>
            </a:solidFill>
            <a:ln>
              <a:solidFill>
                <a:srgbClr val="5A94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2" name="Grafik 11" descr="Afspil med massiv udfyldning">
              <a:hlinkClick r:id="rId3"/>
              <a:extLst>
                <a:ext uri="{FF2B5EF4-FFF2-40B4-BE49-F238E27FC236}">
                  <a16:creationId xmlns:a16="http://schemas.microsoft.com/office/drawing/2014/main" id="{135C1898-74D1-9183-1C87-EE395B33DF7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44459" y="3672529"/>
              <a:ext cx="718922" cy="718922"/>
            </a:xfrm>
            <a:prstGeom prst="rect">
              <a:avLst/>
            </a:prstGeom>
          </p:spPr>
        </p:pic>
      </p:grpSp>
      <p:sp>
        <p:nvSpPr>
          <p:cNvPr id="5" name="Tekstfelt 4">
            <a:extLst>
              <a:ext uri="{FF2B5EF4-FFF2-40B4-BE49-F238E27FC236}">
                <a16:creationId xmlns:a16="http://schemas.microsoft.com/office/drawing/2014/main" id="{7DB1AE37-70D4-1F49-8474-6CDB49CE30A4}"/>
              </a:ext>
            </a:extLst>
          </p:cNvPr>
          <p:cNvSpPr txBox="1"/>
          <p:nvPr/>
        </p:nvSpPr>
        <p:spPr>
          <a:xfrm>
            <a:off x="827503" y="3291215"/>
            <a:ext cx="4500199" cy="2677656"/>
          </a:xfrm>
          <a:prstGeom prst="rect">
            <a:avLst/>
          </a:prstGeom>
          <a:noFill/>
        </p:spPr>
        <p:txBody>
          <a:bodyPr wrap="square" rtlCol="0">
            <a:spAutoFit/>
          </a:bodyPr>
          <a:lstStyle/>
          <a:p>
            <a:pPr marL="285750" indent="-285750">
              <a:buFont typeface="Arial" panose="020B0604020202020204" pitchFamily="34" charset="0"/>
              <a:buChar char="•"/>
            </a:pP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Du ved godt, at batterier ikke må komme i skraldespanden, men ved du hvorfor?</a:t>
            </a:r>
          </a:p>
          <a:p>
            <a:pPr marL="285750" indent="-285750">
              <a:buFont typeface="Arial" panose="020B0604020202020204" pitchFamily="34" charset="0"/>
              <a:buChar char="•"/>
            </a:pPr>
            <a:endPar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De indeholder nemlig nogle skadelige stoffer som nikkel, cadmium og bly, også kaldet for tungmetaller, som spredes til naturen, hvis de ender sammen med restaffaldet. </a:t>
            </a:r>
          </a:p>
          <a:p>
            <a:pPr marL="285750" indent="-285750">
              <a:buFont typeface="Arial" panose="020B0604020202020204" pitchFamily="34" charset="0"/>
              <a:buChar char="•"/>
            </a:pPr>
            <a:endPar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Hvis batterierne afleveres på genbrugspladsen eller i den røde kasse, kan vi i stedet genanvende over halvdelen af batteriet</a:t>
            </a:r>
          </a:p>
          <a:p>
            <a:pPr marL="285750" indent="-285750">
              <a:buFont typeface="Arial" panose="020B0604020202020204" pitchFamily="34" charset="0"/>
              <a:buChar char="•"/>
            </a:pPr>
            <a:endPar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158907817"/>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712A792E-F2B1-24AD-CC6C-5E698F9C778A}"/>
              </a:ext>
            </a:extLst>
          </p:cNvPr>
          <p:cNvPicPr>
            <a:picLocks noChangeAspect="1"/>
          </p:cNvPicPr>
          <p:nvPr/>
        </p:nvPicPr>
        <p:blipFill>
          <a:blip r:embed="rId2"/>
          <a:stretch>
            <a:fillRect/>
          </a:stretch>
        </p:blipFill>
        <p:spPr>
          <a:xfrm>
            <a:off x="384600" y="365125"/>
            <a:ext cx="11437286" cy="1325562"/>
          </a:xfrm>
          <a:prstGeom prst="rect">
            <a:avLst/>
          </a:prstGeom>
        </p:spPr>
      </p:pic>
      <p:sp>
        <p:nvSpPr>
          <p:cNvPr id="2" name="Titel 1">
            <a:extLst>
              <a:ext uri="{FF2B5EF4-FFF2-40B4-BE49-F238E27FC236}">
                <a16:creationId xmlns:a16="http://schemas.microsoft.com/office/drawing/2014/main" id="{4D284D79-A318-9FDD-2630-5FF46074A12F}"/>
              </a:ext>
            </a:extLst>
          </p:cNvPr>
          <p:cNvSpPr>
            <a:spLocks noGrp="1"/>
          </p:cNvSpPr>
          <p:nvPr>
            <p:ph type="title"/>
          </p:nvPr>
        </p:nvSpPr>
        <p:spPr/>
        <p:txBody>
          <a:bodyPr/>
          <a:lstStyle/>
          <a:p>
            <a:r>
              <a:rPr lang="da-DK"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a:t>
            </a:r>
            <a:r>
              <a:rPr lang="da-DK" sz="4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ktivitet og opgaver</a:t>
            </a:r>
            <a:endParaRPr lang="da-DK" dirty="0">
              <a:solidFill>
                <a:schemeClr val="bg1"/>
              </a:solidFill>
            </a:endParaRPr>
          </a:p>
        </p:txBody>
      </p:sp>
      <p:sp>
        <p:nvSpPr>
          <p:cNvPr id="3" name="Tekstfelt 2">
            <a:extLst>
              <a:ext uri="{FF2B5EF4-FFF2-40B4-BE49-F238E27FC236}">
                <a16:creationId xmlns:a16="http://schemas.microsoft.com/office/drawing/2014/main" id="{71527C25-0EB2-CE8F-ECF5-227B22B0C048}"/>
              </a:ext>
            </a:extLst>
          </p:cNvPr>
          <p:cNvSpPr txBox="1"/>
          <p:nvPr/>
        </p:nvSpPr>
        <p:spPr>
          <a:xfrm>
            <a:off x="838200" y="2106324"/>
            <a:ext cx="8822724" cy="4339650"/>
          </a:xfrm>
          <a:prstGeom prst="rect">
            <a:avLst/>
          </a:prstGeom>
          <a:noFill/>
        </p:spPr>
        <p:txBody>
          <a:bodyPr wrap="square" rtlCol="0">
            <a:spAutoFit/>
          </a:bodyPr>
          <a:lstStyle/>
          <a:p>
            <a:r>
              <a:rPr lang="da-DK" sz="1200" b="1" dirty="0">
                <a:latin typeface="Helvetica Neue" panose="02000503000000020004" pitchFamily="2" charset="0"/>
                <a:ea typeface="Helvetica Neue" panose="02000503000000020004" pitchFamily="2" charset="0"/>
                <a:cs typeface="Helvetica Neue" panose="02000503000000020004" pitchFamily="2" charset="0"/>
              </a:rPr>
              <a:t>Aktivitet 1: Quiz – ca. 20 minutter:</a:t>
            </a:r>
          </a:p>
          <a:p>
            <a:r>
              <a:rPr lang="da-DK" sz="1200" i="1" dirty="0">
                <a:latin typeface="Helvetica Neue" panose="02000503000000020004" pitchFamily="2" charset="0"/>
                <a:ea typeface="Helvetica Neue" panose="02000503000000020004" pitchFamily="2" charset="0"/>
                <a:cs typeface="Helvetica Neue" panose="02000503000000020004" pitchFamily="2" charset="0"/>
              </a:rPr>
              <a:t>Formål: At eleverne bedre husker det, de har lært om farligt affald</a:t>
            </a:r>
          </a:p>
          <a:p>
            <a:r>
              <a:rPr lang="da-DK" sz="1200" dirty="0">
                <a:latin typeface="Helvetica Neue" panose="02000503000000020004" pitchFamily="2" charset="0"/>
                <a:ea typeface="Helvetica Neue" panose="02000503000000020004" pitchFamily="2" charset="0"/>
                <a:cs typeface="Helvetica Neue" panose="02000503000000020004" pitchFamily="2" charset="0"/>
              </a:rPr>
              <a:t>Find linket og lad eleverne deltage via tablet, telefon eller computer. Der er 11 spørgsmål om Farligt affald.</a:t>
            </a:r>
          </a:p>
          <a:p>
            <a:r>
              <a:rPr lang="da-DK" sz="1200" dirty="0">
                <a:latin typeface="Helvetica Neue" panose="02000503000000020004" pitchFamily="2" charset="0"/>
                <a:ea typeface="Helvetica Neue" panose="02000503000000020004" pitchFamily="2" charset="0"/>
                <a:cs typeface="Helvetica Neue" panose="02000503000000020004" pitchFamily="2" charset="0"/>
              </a:rPr>
              <a:t>OBS: </a:t>
            </a:r>
            <a:r>
              <a:rPr lang="da-DK" sz="1200" dirty="0" err="1">
                <a:latin typeface="Helvetica Neue" panose="02000503000000020004" pitchFamily="2" charset="0"/>
                <a:ea typeface="Helvetica Neue" panose="02000503000000020004" pitchFamily="2" charset="0"/>
                <a:cs typeface="Helvetica Neue" panose="02000503000000020004" pitchFamily="2" charset="0"/>
              </a:rPr>
              <a:t>Quiz’en</a:t>
            </a:r>
            <a:r>
              <a:rPr lang="da-DK" sz="1200" dirty="0">
                <a:latin typeface="Helvetica Neue" panose="02000503000000020004" pitchFamily="2" charset="0"/>
                <a:ea typeface="Helvetica Neue" panose="02000503000000020004" pitchFamily="2" charset="0"/>
                <a:cs typeface="Helvetica Neue" panose="02000503000000020004" pitchFamily="2" charset="0"/>
              </a:rPr>
              <a:t> er lavet i et </a:t>
            </a:r>
            <a:r>
              <a:rPr lang="da-DK" sz="1200" dirty="0" err="1">
                <a:latin typeface="Helvetica Neue" panose="02000503000000020004" pitchFamily="2" charset="0"/>
                <a:ea typeface="Helvetica Neue" panose="02000503000000020004" pitchFamily="2" charset="0"/>
                <a:cs typeface="Helvetica Neue" panose="02000503000000020004" pitchFamily="2" charset="0"/>
              </a:rPr>
              <a:t>Kahoot</a:t>
            </a:r>
            <a:r>
              <a:rPr lang="da-DK" sz="1200" dirty="0">
                <a:latin typeface="Helvetica Neue" panose="02000503000000020004" pitchFamily="2" charset="0"/>
                <a:ea typeface="Helvetica Neue" panose="02000503000000020004" pitchFamily="2" charset="0"/>
                <a:cs typeface="Helvetica Neue" panose="02000503000000020004" pitchFamily="2" charset="0"/>
              </a:rPr>
              <a:t>-lignende system, der hedder </a:t>
            </a:r>
            <a:r>
              <a:rPr lang="da-DK" sz="1200" dirty="0" err="1">
                <a:latin typeface="Helvetica Neue" panose="02000503000000020004" pitchFamily="2" charset="0"/>
                <a:ea typeface="Helvetica Neue" panose="02000503000000020004" pitchFamily="2" charset="0"/>
                <a:cs typeface="Helvetica Neue" panose="02000503000000020004" pitchFamily="2" charset="0"/>
              </a:rPr>
              <a:t>Quizizz</a:t>
            </a:r>
            <a:r>
              <a:rPr lang="da-DK" sz="1200" dirty="0">
                <a:latin typeface="Helvetica Neue" panose="02000503000000020004" pitchFamily="2" charset="0"/>
                <a:ea typeface="Helvetica Neue" panose="02000503000000020004" pitchFamily="2" charset="0"/>
                <a:cs typeface="Helvetica Neue" panose="02000503000000020004" pitchFamily="2" charset="0"/>
              </a:rPr>
              <a:t>. Det er kun muligt at være 10 deltagere i </a:t>
            </a:r>
            <a:r>
              <a:rPr lang="da-DK" sz="1200" dirty="0" err="1">
                <a:latin typeface="Helvetica Neue" panose="02000503000000020004" pitchFamily="2" charset="0"/>
                <a:ea typeface="Helvetica Neue" panose="02000503000000020004" pitchFamily="2" charset="0"/>
                <a:cs typeface="Helvetica Neue" panose="02000503000000020004" pitchFamily="2" charset="0"/>
              </a:rPr>
              <a:t>quizen</a:t>
            </a:r>
            <a:r>
              <a:rPr lang="da-DK" sz="1200" dirty="0">
                <a:latin typeface="Helvetica Neue" panose="02000503000000020004" pitchFamily="2" charset="0"/>
                <a:ea typeface="Helvetica Neue" panose="02000503000000020004" pitchFamily="2" charset="0"/>
                <a:cs typeface="Helvetica Neue" panose="02000503000000020004" pitchFamily="2" charset="0"/>
              </a:rPr>
              <a:t>, så lad eleverne arbejde sammen i grupper af 2-3 om en telefon/tablet.</a:t>
            </a:r>
          </a:p>
          <a:p>
            <a:r>
              <a:rPr lang="da-DK" sz="1200" dirty="0">
                <a:latin typeface="Helvetica Neue" panose="02000503000000020004" pitchFamily="2" charset="0"/>
                <a:ea typeface="Helvetica Neue" panose="02000503000000020004" pitchFamily="2" charset="0"/>
                <a:cs typeface="Helvetica Neue" panose="02000503000000020004" pitchFamily="2" charset="0"/>
              </a:rPr>
              <a:t>Følg dette link </a:t>
            </a:r>
            <a:r>
              <a:rPr lang="da-DK" sz="1200" b="1" dirty="0">
                <a:latin typeface="Helvetica Neue" panose="02000503000000020004" pitchFamily="2" charset="0"/>
                <a:ea typeface="Helvetica Neue" panose="02000503000000020004" pitchFamily="2" charset="0"/>
                <a:cs typeface="Helvetica Neue" panose="02000503000000020004" pitchFamily="2" charset="0"/>
              </a:rPr>
              <a:t>og log ind for at starte </a:t>
            </a:r>
            <a:r>
              <a:rPr lang="da-DK" sz="1200" b="1" dirty="0" err="1">
                <a:latin typeface="Helvetica Neue" panose="02000503000000020004" pitchFamily="2" charset="0"/>
                <a:ea typeface="Helvetica Neue" panose="02000503000000020004" pitchFamily="2" charset="0"/>
                <a:cs typeface="Helvetica Neue" panose="02000503000000020004" pitchFamily="2" charset="0"/>
              </a:rPr>
              <a:t>quizen</a:t>
            </a:r>
            <a:r>
              <a:rPr lang="da-DK" sz="1200" dirty="0">
                <a:latin typeface="Helvetica Neue" panose="02000503000000020004" pitchFamily="2" charset="0"/>
                <a:ea typeface="Helvetica Neue" panose="02000503000000020004" pitchFamily="2" charset="0"/>
                <a:cs typeface="Helvetica Neue" panose="02000503000000020004" pitchFamily="2" charset="0"/>
              </a:rPr>
              <a:t>. </a:t>
            </a:r>
            <a:r>
              <a:rPr lang="da-DK" sz="1200" dirty="0">
                <a:latin typeface="Helvetica Neue" panose="02000503000000020004" pitchFamily="2" charset="0"/>
                <a:ea typeface="Helvetica Neue" panose="02000503000000020004" pitchFamily="2" charset="0"/>
                <a:cs typeface="Helvetica Neue" panose="02000503000000020004" pitchFamily="2" charset="0"/>
                <a:hlinkClick r:id="rId3"/>
              </a:rPr>
              <a:t>https://quizizz.com/admin/quiz/63fc9eb8670852001d14b028/farligt-affald?source=quiz_share</a:t>
            </a:r>
            <a:r>
              <a:rPr lang="da-DK" sz="1200" dirty="0">
                <a:latin typeface="Helvetica Neue" panose="02000503000000020004" pitchFamily="2" charset="0"/>
                <a:ea typeface="Helvetica Neue" panose="02000503000000020004" pitchFamily="2" charset="0"/>
                <a:cs typeface="Helvetica Neue" panose="02000503000000020004" pitchFamily="2" charset="0"/>
              </a:rPr>
              <a:t> </a:t>
            </a:r>
          </a:p>
          <a:p>
            <a:r>
              <a:rPr lang="da-DK" sz="1200" dirty="0">
                <a:latin typeface="Helvetica Neue" panose="02000503000000020004" pitchFamily="2" charset="0"/>
                <a:ea typeface="Helvetica Neue" panose="02000503000000020004" pitchFamily="2" charset="0"/>
                <a:cs typeface="Helvetica Neue" panose="02000503000000020004" pitchFamily="2" charset="0"/>
              </a:rPr>
              <a:t>Vælg ”Fortsæt med Google”</a:t>
            </a:r>
          </a:p>
          <a:p>
            <a:r>
              <a:rPr lang="da-DK" sz="1200" dirty="0">
                <a:latin typeface="Helvetica Neue" panose="02000503000000020004" pitchFamily="2" charset="0"/>
                <a:ea typeface="Helvetica Neue" panose="02000503000000020004" pitchFamily="2" charset="0"/>
                <a:cs typeface="Helvetica Neue" panose="02000503000000020004" pitchFamily="2" charset="0"/>
              </a:rPr>
              <a:t>Konto: </a:t>
            </a:r>
            <a:r>
              <a:rPr lang="da-DK" sz="1200" dirty="0">
                <a:latin typeface="Helvetica Neue" panose="02000503000000020004" pitchFamily="2" charset="0"/>
                <a:ea typeface="Helvetica Neue" panose="02000503000000020004" pitchFamily="2" charset="0"/>
                <a:cs typeface="Helvetica Neue" panose="02000503000000020004" pitchFamily="2" charset="0"/>
                <a:hlinkClick r:id="rId4"/>
              </a:rPr>
              <a:t>affaldsklubben@gmail.com</a:t>
            </a:r>
            <a:r>
              <a:rPr lang="da-DK" sz="1200" dirty="0">
                <a:latin typeface="Helvetica Neue" panose="02000503000000020004" pitchFamily="2" charset="0"/>
                <a:ea typeface="Helvetica Neue" panose="02000503000000020004" pitchFamily="2" charset="0"/>
                <a:cs typeface="Helvetica Neue" panose="02000503000000020004" pitchFamily="2" charset="0"/>
              </a:rPr>
              <a:t> </a:t>
            </a:r>
          </a:p>
          <a:p>
            <a:r>
              <a:rPr lang="da-DK" sz="1200" dirty="0">
                <a:latin typeface="Helvetica Neue" panose="02000503000000020004" pitchFamily="2" charset="0"/>
                <a:ea typeface="Helvetica Neue" panose="02000503000000020004" pitchFamily="2" charset="0"/>
                <a:cs typeface="Helvetica Neue" panose="02000503000000020004" pitchFamily="2" charset="0"/>
              </a:rPr>
              <a:t>Kode: Affald10+</a:t>
            </a:r>
          </a:p>
          <a:p>
            <a:endParaRPr lang="da-DK" sz="1200" dirty="0">
              <a:latin typeface="Helvetica Neue" panose="02000503000000020004" pitchFamily="2" charset="0"/>
              <a:ea typeface="Helvetica Neue" panose="02000503000000020004" pitchFamily="2" charset="0"/>
              <a:cs typeface="Helvetica Neue" panose="02000503000000020004" pitchFamily="2" charset="0"/>
            </a:endParaRPr>
          </a:p>
          <a:p>
            <a:r>
              <a:rPr lang="da-DK" sz="1200" b="1" dirty="0">
                <a:latin typeface="Helvetica Neue" panose="02000503000000020004" pitchFamily="2" charset="0"/>
                <a:ea typeface="Helvetica Neue" panose="02000503000000020004" pitchFamily="2" charset="0"/>
                <a:cs typeface="Helvetica Neue" panose="02000503000000020004" pitchFamily="2" charset="0"/>
              </a:rPr>
              <a:t>Opgave 1</a:t>
            </a:r>
            <a:r>
              <a:rPr lang="da-DK" sz="1200" b="1">
                <a:latin typeface="Helvetica Neue" panose="02000503000000020004" pitchFamily="2" charset="0"/>
                <a:ea typeface="Helvetica Neue" panose="02000503000000020004" pitchFamily="2" charset="0"/>
                <a:cs typeface="Helvetica Neue" panose="02000503000000020004" pitchFamily="2" charset="0"/>
              </a:rPr>
              <a:t>: Kampagnefilm </a:t>
            </a:r>
            <a:r>
              <a:rPr lang="da-DK" sz="1200" b="1" dirty="0">
                <a:latin typeface="Helvetica Neue" panose="02000503000000020004" pitchFamily="2" charset="0"/>
                <a:ea typeface="Helvetica Neue" panose="02000503000000020004" pitchFamily="2" charset="0"/>
                <a:cs typeface="Helvetica Neue" panose="02000503000000020004" pitchFamily="2" charset="0"/>
              </a:rPr>
              <a:t>– 60-120 minutter:</a:t>
            </a:r>
          </a:p>
          <a:p>
            <a:r>
              <a:rPr lang="da-DK" sz="1200" i="1" dirty="0">
                <a:latin typeface="Helvetica Neue" panose="02000503000000020004" pitchFamily="2" charset="0"/>
                <a:ea typeface="Helvetica Neue" panose="02000503000000020004" pitchFamily="2" charset="0"/>
                <a:cs typeface="Helvetica Neue" panose="02000503000000020004" pitchFamily="2" charset="0"/>
              </a:rPr>
              <a:t>Formål: At gøre eleverne til ambassadører for korrekt sortering af farligt affald</a:t>
            </a:r>
          </a:p>
          <a:p>
            <a:r>
              <a:rPr lang="da-DK" sz="1200" dirty="0">
                <a:latin typeface="Helvetica Neue" panose="02000503000000020004" pitchFamily="2" charset="0"/>
                <a:ea typeface="Helvetica Neue" panose="02000503000000020004" pitchFamily="2" charset="0"/>
                <a:cs typeface="Helvetica Neue" panose="02000503000000020004" pitchFamily="2" charset="0"/>
              </a:rPr>
              <a:t>I denne opgave kan kreativiteten få frit løb. Der er vide rammer for budskabet, så længe det handler om at sortere farligt affald korrekt. Vis evt. eleverne en af </a:t>
            </a:r>
            <a:r>
              <a:rPr lang="da-DK" sz="1200" dirty="0" err="1">
                <a:latin typeface="Helvetica Neue" panose="02000503000000020004" pitchFamily="2" charset="0"/>
                <a:ea typeface="Helvetica Neue" panose="02000503000000020004" pitchFamily="2" charset="0"/>
                <a:cs typeface="Helvetica Neue" panose="02000503000000020004" pitchFamily="2" charset="0"/>
              </a:rPr>
              <a:t>Elretur’s</a:t>
            </a:r>
            <a:r>
              <a:rPr lang="da-DK" sz="1200" dirty="0">
                <a:latin typeface="Helvetica Neue" panose="02000503000000020004" pitchFamily="2" charset="0"/>
                <a:ea typeface="Helvetica Neue" panose="02000503000000020004" pitchFamily="2" charset="0"/>
                <a:cs typeface="Helvetica Neue" panose="02000503000000020004" pitchFamily="2" charset="0"/>
              </a:rPr>
              <a:t> kampagnefilm om batterier med Bodil Jørgensen (</a:t>
            </a:r>
            <a:r>
              <a:rPr lang="da-DK" sz="1200" dirty="0">
                <a:latin typeface="Helvetica Neue" panose="02000503000000020004" pitchFamily="2" charset="0"/>
                <a:ea typeface="Helvetica Neue" panose="02000503000000020004" pitchFamily="2" charset="0"/>
                <a:cs typeface="Helvetica Neue" panose="02000503000000020004" pitchFamily="2" charset="0"/>
                <a:hlinkClick r:id="rId5"/>
              </a:rPr>
              <a:t>https://www.youtube.com/watch?v=bRl4qPlC9Zk</a:t>
            </a:r>
            <a:r>
              <a:rPr lang="da-DK" sz="1200" dirty="0">
                <a:latin typeface="Helvetica Neue" panose="02000503000000020004" pitchFamily="2" charset="0"/>
                <a:ea typeface="Helvetica Neue" panose="02000503000000020004" pitchFamily="2" charset="0"/>
                <a:cs typeface="Helvetica Neue" panose="02000503000000020004" pitchFamily="2" charset="0"/>
              </a:rPr>
              <a:t> )</a:t>
            </a:r>
            <a:br>
              <a:rPr lang="da-DK" sz="1200" dirty="0">
                <a:latin typeface="Helvetica Neue" panose="02000503000000020004" pitchFamily="2" charset="0"/>
                <a:ea typeface="Helvetica Neue" panose="02000503000000020004" pitchFamily="2" charset="0"/>
                <a:cs typeface="Helvetica Neue" panose="02000503000000020004" pitchFamily="2" charset="0"/>
              </a:rPr>
            </a:br>
            <a:endParaRPr lang="da-DK" sz="1200" dirty="0">
              <a:latin typeface="Helvetica Neue" panose="02000503000000020004" pitchFamily="2" charset="0"/>
              <a:ea typeface="Helvetica Neue" panose="02000503000000020004" pitchFamily="2" charset="0"/>
              <a:cs typeface="Helvetica Neue" panose="02000503000000020004" pitchFamily="2" charset="0"/>
            </a:endParaRPr>
          </a:p>
          <a:p>
            <a:r>
              <a:rPr lang="da-DK" sz="1200" dirty="0">
                <a:latin typeface="Helvetica Neue" panose="02000503000000020004" pitchFamily="2" charset="0"/>
                <a:ea typeface="Helvetica Neue" panose="02000503000000020004" pitchFamily="2" charset="0"/>
                <a:cs typeface="Helvetica Neue" panose="02000503000000020004" pitchFamily="2" charset="0"/>
              </a:rPr>
              <a:t>Fremgangsmåde for filmen:</a:t>
            </a:r>
          </a:p>
          <a:p>
            <a:pPr marL="285750" indent="-285750">
              <a:buFontTx/>
              <a:buChar char="-"/>
            </a:pPr>
            <a:r>
              <a:rPr lang="da-DK" sz="1200" dirty="0">
                <a:latin typeface="Helvetica Neue" panose="02000503000000020004" pitchFamily="2" charset="0"/>
                <a:ea typeface="Helvetica Neue" panose="02000503000000020004" pitchFamily="2" charset="0"/>
                <a:cs typeface="Helvetica Neue" panose="02000503000000020004" pitchFamily="2" charset="0"/>
              </a:rPr>
              <a:t>Hver gruppe skal først finde på ”ideen” og lave et storyboard for filmen</a:t>
            </a:r>
          </a:p>
          <a:p>
            <a:pPr marL="285750" indent="-285750">
              <a:buFontTx/>
              <a:buChar char="-"/>
            </a:pPr>
            <a:r>
              <a:rPr lang="da-DK" sz="1200" dirty="0">
                <a:latin typeface="Helvetica Neue" panose="02000503000000020004" pitchFamily="2" charset="0"/>
                <a:ea typeface="Helvetica Neue" panose="02000503000000020004" pitchFamily="2" charset="0"/>
                <a:cs typeface="Helvetica Neue" panose="02000503000000020004" pitchFamily="2" charset="0"/>
              </a:rPr>
              <a:t>Udvælg hvem der filmer og hvem der er på. Find evt. udklædningstøj</a:t>
            </a:r>
          </a:p>
          <a:p>
            <a:pPr marL="285750" indent="-285750">
              <a:buFontTx/>
              <a:buChar char="-"/>
            </a:pPr>
            <a:r>
              <a:rPr lang="da-DK" sz="1200" dirty="0">
                <a:latin typeface="Helvetica Neue" panose="02000503000000020004" pitchFamily="2" charset="0"/>
                <a:ea typeface="Helvetica Neue" panose="02000503000000020004" pitchFamily="2" charset="0"/>
                <a:cs typeface="Helvetica Neue" panose="02000503000000020004" pitchFamily="2" charset="0"/>
              </a:rPr>
              <a:t>Optag filmsekvenser enten med </a:t>
            </a:r>
            <a:r>
              <a:rPr lang="da-DK" sz="1200" dirty="0" err="1">
                <a:latin typeface="Helvetica Neue" panose="02000503000000020004" pitchFamily="2" charset="0"/>
                <a:ea typeface="Helvetica Neue" panose="02000503000000020004" pitchFamily="2" charset="0"/>
                <a:cs typeface="Helvetica Neue" panose="02000503000000020004" pitchFamily="2" charset="0"/>
              </a:rPr>
              <a:t>Ipads</a:t>
            </a:r>
            <a:r>
              <a:rPr lang="da-DK" sz="1200" dirty="0">
                <a:latin typeface="Helvetica Neue" panose="02000503000000020004" pitchFamily="2" charset="0"/>
                <a:ea typeface="Helvetica Neue" panose="02000503000000020004" pitchFamily="2" charset="0"/>
                <a:cs typeface="Helvetica Neue" panose="02000503000000020004" pitchFamily="2" charset="0"/>
              </a:rPr>
              <a:t> eller elevernes egne telefoner</a:t>
            </a:r>
          </a:p>
          <a:p>
            <a:pPr marL="285750" indent="-285750">
              <a:buFontTx/>
              <a:buChar char="-"/>
            </a:pPr>
            <a:r>
              <a:rPr lang="da-DK" sz="1200" dirty="0">
                <a:latin typeface="Helvetica Neue" panose="02000503000000020004" pitchFamily="2" charset="0"/>
                <a:ea typeface="Helvetica Neue" panose="02000503000000020004" pitchFamily="2" charset="0"/>
                <a:cs typeface="Helvetica Neue" panose="02000503000000020004" pitchFamily="2" charset="0"/>
              </a:rPr>
              <a:t>Klip filmen sammen</a:t>
            </a:r>
          </a:p>
          <a:p>
            <a:pPr marL="285750" indent="-285750">
              <a:buFontTx/>
              <a:buChar char="-"/>
            </a:pPr>
            <a:r>
              <a:rPr lang="da-DK" sz="1200" dirty="0">
                <a:latin typeface="Helvetica Neue" panose="02000503000000020004" pitchFamily="2" charset="0"/>
                <a:ea typeface="Helvetica Neue" panose="02000503000000020004" pitchFamily="2" charset="0"/>
                <a:cs typeface="Helvetica Neue" panose="02000503000000020004" pitchFamily="2" charset="0"/>
              </a:rPr>
              <a:t>Hvis muligt så lav en lille ”</a:t>
            </a:r>
            <a:r>
              <a:rPr lang="da-DK" sz="1200" dirty="0" err="1">
                <a:latin typeface="Helvetica Neue" panose="02000503000000020004" pitchFamily="2" charset="0"/>
                <a:ea typeface="Helvetica Neue" panose="02000503000000020004" pitchFamily="2" charset="0"/>
                <a:cs typeface="Helvetica Neue" panose="02000503000000020004" pitchFamily="2" charset="0"/>
              </a:rPr>
              <a:t>film-festival</a:t>
            </a:r>
            <a:r>
              <a:rPr lang="da-DK" sz="1200" dirty="0">
                <a:latin typeface="Helvetica Neue" panose="02000503000000020004" pitchFamily="2" charset="0"/>
                <a:ea typeface="Helvetica Neue" panose="02000503000000020004" pitchFamily="2" charset="0"/>
                <a:cs typeface="Helvetica Neue" panose="02000503000000020004" pitchFamily="2" charset="0"/>
              </a:rPr>
              <a:t>”, hvor forældre og/eller andre klasser kommer og ser filmene. </a:t>
            </a:r>
          </a:p>
        </p:txBody>
      </p:sp>
      <p:pic>
        <p:nvPicPr>
          <p:cNvPr id="5" name="Billede 4">
            <a:extLst>
              <a:ext uri="{FF2B5EF4-FFF2-40B4-BE49-F238E27FC236}">
                <a16:creationId xmlns:a16="http://schemas.microsoft.com/office/drawing/2014/main" id="{4796E7F6-F37F-4FED-BA14-C950ECBA3A1C}"/>
              </a:ext>
            </a:extLst>
          </p:cNvPr>
          <p:cNvPicPr>
            <a:picLocks noChangeAspect="1"/>
          </p:cNvPicPr>
          <p:nvPr/>
        </p:nvPicPr>
        <p:blipFill>
          <a:blip r:embed="rId6"/>
          <a:stretch>
            <a:fillRect/>
          </a:stretch>
        </p:blipFill>
        <p:spPr>
          <a:xfrm>
            <a:off x="9513043" y="510388"/>
            <a:ext cx="2678957" cy="611661"/>
          </a:xfrm>
          <a:prstGeom prst="rect">
            <a:avLst/>
          </a:prstGeom>
        </p:spPr>
      </p:pic>
      <p:sp>
        <p:nvSpPr>
          <p:cNvPr id="6" name="Tekstfelt 5">
            <a:extLst>
              <a:ext uri="{FF2B5EF4-FFF2-40B4-BE49-F238E27FC236}">
                <a16:creationId xmlns:a16="http://schemas.microsoft.com/office/drawing/2014/main" id="{CDBC8922-3BE1-5765-225E-E616E20CAB6B}"/>
              </a:ext>
            </a:extLst>
          </p:cNvPr>
          <p:cNvSpPr txBox="1"/>
          <p:nvPr/>
        </p:nvSpPr>
        <p:spPr>
          <a:xfrm>
            <a:off x="9878312" y="644804"/>
            <a:ext cx="6096000" cy="338554"/>
          </a:xfrm>
          <a:prstGeom prst="rect">
            <a:avLst/>
          </a:prstGeom>
          <a:noFill/>
        </p:spPr>
        <p:txBody>
          <a:bodyPr wrap="square">
            <a:spAutoFit/>
          </a:bodyPr>
          <a:lstStyle/>
          <a:p>
            <a:r>
              <a:rPr lang="da-DK" sz="1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VEJLEDNING</a:t>
            </a:r>
            <a:endParaRPr lang="da-DK" sz="1600" b="1" dirty="0"/>
          </a:p>
        </p:txBody>
      </p:sp>
    </p:spTree>
    <p:extLst>
      <p:ext uri="{BB962C8B-B14F-4D97-AF65-F5344CB8AC3E}">
        <p14:creationId xmlns:p14="http://schemas.microsoft.com/office/powerpoint/2010/main" val="1406486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13504384-60A1-B980-3AA2-B75794850AEE}"/>
              </a:ext>
            </a:extLst>
          </p:cNvPr>
          <p:cNvPicPr>
            <a:picLocks noChangeAspect="1"/>
          </p:cNvPicPr>
          <p:nvPr/>
        </p:nvPicPr>
        <p:blipFill>
          <a:blip r:embed="rId2"/>
          <a:stretch>
            <a:fillRect/>
          </a:stretch>
        </p:blipFill>
        <p:spPr>
          <a:xfrm>
            <a:off x="418069" y="570019"/>
            <a:ext cx="8355227" cy="5717962"/>
          </a:xfrm>
          <a:prstGeom prst="rect">
            <a:avLst/>
          </a:prstGeom>
        </p:spPr>
      </p:pic>
      <p:pic>
        <p:nvPicPr>
          <p:cNvPr id="16" name="Billede 15">
            <a:extLst>
              <a:ext uri="{FF2B5EF4-FFF2-40B4-BE49-F238E27FC236}">
                <a16:creationId xmlns:a16="http://schemas.microsoft.com/office/drawing/2014/main" id="{390CB927-82F8-C5DE-FBDB-4135BF891119}"/>
              </a:ext>
            </a:extLst>
          </p:cNvPr>
          <p:cNvPicPr>
            <a:picLocks noChangeAspect="1"/>
          </p:cNvPicPr>
          <p:nvPr/>
        </p:nvPicPr>
        <p:blipFill>
          <a:blip r:embed="rId3"/>
          <a:stretch>
            <a:fillRect/>
          </a:stretch>
        </p:blipFill>
        <p:spPr>
          <a:xfrm>
            <a:off x="6006043" y="1102488"/>
            <a:ext cx="6225684" cy="4669263"/>
          </a:xfrm>
          <a:prstGeom prst="rect">
            <a:avLst/>
          </a:prstGeom>
        </p:spPr>
      </p:pic>
      <p:sp>
        <p:nvSpPr>
          <p:cNvPr id="5" name="Titel 1">
            <a:extLst>
              <a:ext uri="{FF2B5EF4-FFF2-40B4-BE49-F238E27FC236}">
                <a16:creationId xmlns:a16="http://schemas.microsoft.com/office/drawing/2014/main" id="{41991F6A-4822-85CA-5747-F670A9EDA88F}"/>
              </a:ext>
            </a:extLst>
          </p:cNvPr>
          <p:cNvSpPr txBox="1">
            <a:spLocks/>
          </p:cNvSpPr>
          <p:nvPr/>
        </p:nvSpPr>
        <p:spPr>
          <a:xfrm>
            <a:off x="1036800" y="137160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Aktivitet 1</a:t>
            </a:r>
            <a:endParaRPr lang="da-DK" sz="3400" dirty="0">
              <a:solidFill>
                <a:schemeClr val="bg1"/>
              </a:solidFill>
            </a:endParaRPr>
          </a:p>
        </p:txBody>
      </p:sp>
      <p:pic>
        <p:nvPicPr>
          <p:cNvPr id="8" name="Billede 7">
            <a:extLst>
              <a:ext uri="{FF2B5EF4-FFF2-40B4-BE49-F238E27FC236}">
                <a16:creationId xmlns:a16="http://schemas.microsoft.com/office/drawing/2014/main" id="{559DDE5C-C6B3-FECE-EC2F-89F380D50833}"/>
              </a:ext>
            </a:extLst>
          </p:cNvPr>
          <p:cNvPicPr>
            <a:picLocks noChangeAspect="1"/>
          </p:cNvPicPr>
          <p:nvPr/>
        </p:nvPicPr>
        <p:blipFill rotWithShape="1">
          <a:blip r:embed="rId4"/>
          <a:srcRect l="-23" r="-33"/>
          <a:stretch/>
        </p:blipFill>
        <p:spPr>
          <a:xfrm>
            <a:off x="1080000" y="2624400"/>
            <a:ext cx="6681600" cy="2355104"/>
          </a:xfrm>
          <a:prstGeom prst="rect">
            <a:avLst/>
          </a:prstGeom>
        </p:spPr>
      </p:pic>
      <p:sp>
        <p:nvSpPr>
          <p:cNvPr id="6" name="Tekstfelt 5">
            <a:extLst>
              <a:ext uri="{FF2B5EF4-FFF2-40B4-BE49-F238E27FC236}">
                <a16:creationId xmlns:a16="http://schemas.microsoft.com/office/drawing/2014/main" id="{485489BC-10CD-BA14-A9E9-4B33DDD2113D}"/>
              </a:ext>
            </a:extLst>
          </p:cNvPr>
          <p:cNvSpPr txBox="1"/>
          <p:nvPr/>
        </p:nvSpPr>
        <p:spPr>
          <a:xfrm>
            <a:off x="2393468" y="2948400"/>
            <a:ext cx="4559643" cy="369332"/>
          </a:xfrm>
          <a:prstGeom prst="rect">
            <a:avLst/>
          </a:prstGeom>
          <a:noFill/>
        </p:spPr>
        <p:txBody>
          <a:bodyPr wrap="square" rtlCol="0">
            <a:spAutoFit/>
          </a:bodyPr>
          <a:lstStyle/>
          <a:p>
            <a:r>
              <a:rPr lang="da-DK"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Quiz</a:t>
            </a:r>
          </a:p>
        </p:txBody>
      </p:sp>
      <p:sp>
        <p:nvSpPr>
          <p:cNvPr id="13" name="Tekstfelt 12">
            <a:extLst>
              <a:ext uri="{FF2B5EF4-FFF2-40B4-BE49-F238E27FC236}">
                <a16:creationId xmlns:a16="http://schemas.microsoft.com/office/drawing/2014/main" id="{07D362FC-085B-D90F-0EFD-D7602043C5E6}"/>
              </a:ext>
            </a:extLst>
          </p:cNvPr>
          <p:cNvSpPr txBox="1"/>
          <p:nvPr/>
        </p:nvSpPr>
        <p:spPr>
          <a:xfrm>
            <a:off x="2383943" y="3448800"/>
            <a:ext cx="4979384" cy="1169551"/>
          </a:xfrm>
          <a:prstGeom prst="rect">
            <a:avLst/>
          </a:prstGeom>
          <a:noFill/>
        </p:spPr>
        <p:txBody>
          <a:bodyPr wrap="square" rtlCol="0">
            <a:spAutoFit/>
          </a:bodyPr>
          <a:lstStyle/>
          <a:p>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Farligt affald er ekstra vigtigt, og ikke noget man skal lege med – derfor laver vi en opsamling med en quiz:</a:t>
            </a:r>
            <a:b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br>
            <a:b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b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hlinkClick r:id="rId5">
                  <a:extLst>
                    <a:ext uri="{A12FA001-AC4F-418D-AE19-62706E023703}">
                      <ahyp:hlinkClr xmlns:ahyp="http://schemas.microsoft.com/office/drawing/2018/hyperlinkcolor" val="tx"/>
                    </a:ext>
                  </a:extLst>
                </a:hlinkClick>
              </a:rPr>
              <a:t>https://quizizz.com/admin/quiz/63fc9eb8670852001d14b028?source=quiz_share</a:t>
            </a: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t>
            </a:r>
          </a:p>
        </p:txBody>
      </p:sp>
      <p:sp>
        <p:nvSpPr>
          <p:cNvPr id="14" name="Tekstfelt 13">
            <a:extLst>
              <a:ext uri="{FF2B5EF4-FFF2-40B4-BE49-F238E27FC236}">
                <a16:creationId xmlns:a16="http://schemas.microsoft.com/office/drawing/2014/main" id="{1E0D0628-5817-C484-3CE6-44CC3BB3554E}"/>
              </a:ext>
            </a:extLst>
          </p:cNvPr>
          <p:cNvSpPr txBox="1"/>
          <p:nvPr/>
        </p:nvSpPr>
        <p:spPr>
          <a:xfrm>
            <a:off x="418069" y="6390245"/>
            <a:ext cx="4559643" cy="307777"/>
          </a:xfrm>
          <a:prstGeom prst="rect">
            <a:avLst/>
          </a:prstGeom>
          <a:noFill/>
        </p:spPr>
        <p:txBody>
          <a:bodyPr wrap="square" rtlCol="0">
            <a:spAutoFit/>
          </a:bodyPr>
          <a:lstStyle/>
          <a:p>
            <a:r>
              <a:rPr lang="da-DK" sz="1400" dirty="0">
                <a:solidFill>
                  <a:srgbClr val="017176"/>
                </a:solidFill>
                <a:latin typeface="Helvetica Neue" panose="02000503000000020004" pitchFamily="2" charset="0"/>
                <a:ea typeface="Helvetica Neue" panose="02000503000000020004" pitchFamily="2" charset="0"/>
                <a:cs typeface="Helvetica Neue" panose="02000503000000020004" pitchFamily="2" charset="0"/>
              </a:rPr>
              <a:t>Estimeret tid: 20 minutter</a:t>
            </a:r>
          </a:p>
        </p:txBody>
      </p:sp>
      <p:pic>
        <p:nvPicPr>
          <p:cNvPr id="15" name="Billede 14">
            <a:extLst>
              <a:ext uri="{FF2B5EF4-FFF2-40B4-BE49-F238E27FC236}">
                <a16:creationId xmlns:a16="http://schemas.microsoft.com/office/drawing/2014/main" id="{164B85D6-FCE7-E450-9030-A0D3C63F0EC4}"/>
              </a:ext>
            </a:extLst>
          </p:cNvPr>
          <p:cNvPicPr>
            <a:picLocks noChangeAspect="1"/>
          </p:cNvPicPr>
          <p:nvPr/>
        </p:nvPicPr>
        <p:blipFill>
          <a:blip r:embed="rId6"/>
          <a:stretch>
            <a:fillRect/>
          </a:stretch>
        </p:blipFill>
        <p:spPr>
          <a:xfrm>
            <a:off x="1508830" y="3075698"/>
            <a:ext cx="611604" cy="101600"/>
          </a:xfrm>
          <a:prstGeom prst="rect">
            <a:avLst/>
          </a:prstGeom>
        </p:spPr>
      </p:pic>
    </p:spTree>
    <p:extLst>
      <p:ext uri="{BB962C8B-B14F-4D97-AF65-F5344CB8AC3E}">
        <p14:creationId xmlns:p14="http://schemas.microsoft.com/office/powerpoint/2010/main" val="208966507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0B29C234-D3BD-73FE-0FE6-5CD03707263F}"/>
              </a:ext>
            </a:extLst>
          </p:cNvPr>
          <p:cNvPicPr>
            <a:picLocks noChangeAspect="1"/>
          </p:cNvPicPr>
          <p:nvPr/>
        </p:nvPicPr>
        <p:blipFill>
          <a:blip r:embed="rId2"/>
          <a:stretch>
            <a:fillRect/>
          </a:stretch>
        </p:blipFill>
        <p:spPr>
          <a:xfrm>
            <a:off x="418069" y="570019"/>
            <a:ext cx="8355227" cy="5717962"/>
          </a:xfrm>
          <a:prstGeom prst="rect">
            <a:avLst/>
          </a:prstGeom>
        </p:spPr>
      </p:pic>
      <p:pic>
        <p:nvPicPr>
          <p:cNvPr id="3" name="Billede 2" descr="Et billede, der indeholder tekst, flaske, beholder, rodet&#10;&#10;Automatisk genereret beskrivelse">
            <a:extLst>
              <a:ext uri="{FF2B5EF4-FFF2-40B4-BE49-F238E27FC236}">
                <a16:creationId xmlns:a16="http://schemas.microsoft.com/office/drawing/2014/main" id="{4F70DFCF-2FB5-5C2B-22E9-A2CBADE3856F}"/>
              </a:ext>
            </a:extLst>
          </p:cNvPr>
          <p:cNvPicPr>
            <a:picLocks noChangeAspect="1"/>
          </p:cNvPicPr>
          <p:nvPr/>
        </p:nvPicPr>
        <p:blipFill>
          <a:blip r:embed="rId3"/>
          <a:stretch>
            <a:fillRect/>
          </a:stretch>
        </p:blipFill>
        <p:spPr>
          <a:xfrm>
            <a:off x="6013392" y="1094369"/>
            <a:ext cx="6245913" cy="4684435"/>
          </a:xfrm>
          <a:prstGeom prst="rect">
            <a:avLst/>
          </a:prstGeom>
        </p:spPr>
      </p:pic>
      <p:sp>
        <p:nvSpPr>
          <p:cNvPr id="5" name="Titel 1">
            <a:extLst>
              <a:ext uri="{FF2B5EF4-FFF2-40B4-BE49-F238E27FC236}">
                <a16:creationId xmlns:a16="http://schemas.microsoft.com/office/drawing/2014/main" id="{41991F6A-4822-85CA-5747-F670A9EDA88F}"/>
              </a:ext>
            </a:extLst>
          </p:cNvPr>
          <p:cNvSpPr txBox="1">
            <a:spLocks/>
          </p:cNvSpPr>
          <p:nvPr/>
        </p:nvSpPr>
        <p:spPr>
          <a:xfrm>
            <a:off x="1035910" y="137160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Opgave 1</a:t>
            </a:r>
            <a:endParaRPr lang="da-DK" sz="3400" dirty="0">
              <a:solidFill>
                <a:schemeClr val="bg1"/>
              </a:solidFill>
            </a:endParaRPr>
          </a:p>
        </p:txBody>
      </p:sp>
      <p:pic>
        <p:nvPicPr>
          <p:cNvPr id="8" name="Billede 7">
            <a:extLst>
              <a:ext uri="{FF2B5EF4-FFF2-40B4-BE49-F238E27FC236}">
                <a16:creationId xmlns:a16="http://schemas.microsoft.com/office/drawing/2014/main" id="{559DDE5C-C6B3-FECE-EC2F-89F380D50833}"/>
              </a:ext>
            </a:extLst>
          </p:cNvPr>
          <p:cNvPicPr>
            <a:picLocks noChangeAspect="1"/>
          </p:cNvPicPr>
          <p:nvPr/>
        </p:nvPicPr>
        <p:blipFill>
          <a:blip r:embed="rId4"/>
          <a:stretch>
            <a:fillRect/>
          </a:stretch>
        </p:blipFill>
        <p:spPr>
          <a:xfrm>
            <a:off x="1080000" y="2624400"/>
            <a:ext cx="7737386" cy="2567276"/>
          </a:xfrm>
          <a:prstGeom prst="rect">
            <a:avLst/>
          </a:prstGeom>
        </p:spPr>
      </p:pic>
      <p:sp>
        <p:nvSpPr>
          <p:cNvPr id="6" name="Tekstfelt 5">
            <a:extLst>
              <a:ext uri="{FF2B5EF4-FFF2-40B4-BE49-F238E27FC236}">
                <a16:creationId xmlns:a16="http://schemas.microsoft.com/office/drawing/2014/main" id="{485489BC-10CD-BA14-A9E9-4B33DDD2113D}"/>
              </a:ext>
            </a:extLst>
          </p:cNvPr>
          <p:cNvSpPr txBox="1"/>
          <p:nvPr/>
        </p:nvSpPr>
        <p:spPr>
          <a:xfrm>
            <a:off x="2393468" y="2948400"/>
            <a:ext cx="4559643" cy="369332"/>
          </a:xfrm>
          <a:prstGeom prst="rect">
            <a:avLst/>
          </a:prstGeom>
          <a:noFill/>
        </p:spPr>
        <p:txBody>
          <a:bodyPr wrap="square" rtlCol="0">
            <a:spAutoFit/>
          </a:bodyPr>
          <a:lstStyle/>
          <a:p>
            <a:r>
              <a:rPr lang="da-DK"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Kampagnefilm om farligt affald</a:t>
            </a:r>
          </a:p>
        </p:txBody>
      </p:sp>
      <p:sp>
        <p:nvSpPr>
          <p:cNvPr id="13" name="Tekstfelt 12">
            <a:extLst>
              <a:ext uri="{FF2B5EF4-FFF2-40B4-BE49-F238E27FC236}">
                <a16:creationId xmlns:a16="http://schemas.microsoft.com/office/drawing/2014/main" id="{07D362FC-085B-D90F-0EFD-D7602043C5E6}"/>
              </a:ext>
            </a:extLst>
          </p:cNvPr>
          <p:cNvSpPr txBox="1"/>
          <p:nvPr/>
        </p:nvSpPr>
        <p:spPr>
          <a:xfrm>
            <a:off x="2393467" y="3448800"/>
            <a:ext cx="5953215" cy="1384995"/>
          </a:xfrm>
          <a:prstGeom prst="rect">
            <a:avLst/>
          </a:prstGeom>
          <a:noFill/>
        </p:spPr>
        <p:txBody>
          <a:bodyPr wrap="square" rtlCol="0">
            <a:spAutoFit/>
          </a:bodyPr>
          <a:lstStyle/>
          <a:p>
            <a:pPr lvl="0"/>
            <a:r>
              <a:rPr lang="da-DK" sz="14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Lav i grupper en reklamefilm for den røde kasse til farligt affald.</a:t>
            </a:r>
          </a:p>
          <a:p>
            <a:pPr lvl="0"/>
            <a:endParaRPr lang="da-DK" sz="14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a:p>
            <a:pPr lvl="0"/>
            <a:r>
              <a:rPr lang="da-DK" sz="14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Filmen skal minde folk (især forældre!) om at sortere farligt affald rigtigt, så det ikke ender i den forkerte skraldespand.</a:t>
            </a:r>
          </a:p>
          <a:p>
            <a:pPr lvl="0"/>
            <a:endParaRPr lang="da-DK" sz="14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a:p>
            <a:pPr lvl="0"/>
            <a:r>
              <a:rPr lang="da-DK" sz="14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Vis filmene for hinanden i klassen og vis dem også til jeres forældre</a:t>
            </a: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t>
            </a:r>
            <a:endParaRPr lang="da-DK" sz="14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4" name="Tekstfelt 13">
            <a:extLst>
              <a:ext uri="{FF2B5EF4-FFF2-40B4-BE49-F238E27FC236}">
                <a16:creationId xmlns:a16="http://schemas.microsoft.com/office/drawing/2014/main" id="{1E0D0628-5817-C484-3CE6-44CC3BB3554E}"/>
              </a:ext>
            </a:extLst>
          </p:cNvPr>
          <p:cNvSpPr txBox="1"/>
          <p:nvPr/>
        </p:nvSpPr>
        <p:spPr>
          <a:xfrm>
            <a:off x="418069" y="6390245"/>
            <a:ext cx="4559643" cy="307777"/>
          </a:xfrm>
          <a:prstGeom prst="rect">
            <a:avLst/>
          </a:prstGeom>
          <a:noFill/>
        </p:spPr>
        <p:txBody>
          <a:bodyPr wrap="square" rtlCol="0">
            <a:spAutoFit/>
          </a:bodyPr>
          <a:lstStyle/>
          <a:p>
            <a:r>
              <a:rPr lang="da-DK" sz="1400" dirty="0">
                <a:solidFill>
                  <a:srgbClr val="017176"/>
                </a:solidFill>
                <a:latin typeface="Helvetica Neue" panose="02000503000000020004" pitchFamily="2" charset="0"/>
                <a:ea typeface="Helvetica Neue" panose="02000503000000020004" pitchFamily="2" charset="0"/>
                <a:cs typeface="Helvetica Neue" panose="02000503000000020004" pitchFamily="2" charset="0"/>
              </a:rPr>
              <a:t>Estimeret tid: 60-120 minutter</a:t>
            </a:r>
          </a:p>
        </p:txBody>
      </p:sp>
      <p:pic>
        <p:nvPicPr>
          <p:cNvPr id="4" name="Billede 3">
            <a:extLst>
              <a:ext uri="{FF2B5EF4-FFF2-40B4-BE49-F238E27FC236}">
                <a16:creationId xmlns:a16="http://schemas.microsoft.com/office/drawing/2014/main" id="{DDED4271-A69F-7CDA-2510-C04772B5C399}"/>
              </a:ext>
            </a:extLst>
          </p:cNvPr>
          <p:cNvPicPr>
            <a:picLocks noChangeAspect="1"/>
          </p:cNvPicPr>
          <p:nvPr/>
        </p:nvPicPr>
        <p:blipFill>
          <a:blip r:embed="rId5"/>
          <a:stretch>
            <a:fillRect/>
          </a:stretch>
        </p:blipFill>
        <p:spPr>
          <a:xfrm>
            <a:off x="1508830" y="3075698"/>
            <a:ext cx="611604" cy="101600"/>
          </a:xfrm>
          <a:prstGeom prst="rect">
            <a:avLst/>
          </a:prstGeom>
        </p:spPr>
      </p:pic>
    </p:spTree>
    <p:extLst>
      <p:ext uri="{BB962C8B-B14F-4D97-AF65-F5344CB8AC3E}">
        <p14:creationId xmlns:p14="http://schemas.microsoft.com/office/powerpoint/2010/main" val="67598893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912BEDEF-A5FB-CC29-BD7C-2BBE9A254178}"/>
              </a:ext>
            </a:extLst>
          </p:cNvPr>
          <p:cNvPicPr>
            <a:picLocks noChangeAspect="1"/>
          </p:cNvPicPr>
          <p:nvPr/>
        </p:nvPicPr>
        <p:blipFill>
          <a:blip r:embed="rId2"/>
          <a:stretch>
            <a:fillRect/>
          </a:stretch>
        </p:blipFill>
        <p:spPr>
          <a:xfrm>
            <a:off x="9583820" y="570018"/>
            <a:ext cx="2191695" cy="5717962"/>
          </a:xfrm>
          <a:prstGeom prst="rect">
            <a:avLst/>
          </a:prstGeom>
        </p:spPr>
      </p:pic>
      <p:pic>
        <p:nvPicPr>
          <p:cNvPr id="30" name="Billede 29">
            <a:extLst>
              <a:ext uri="{FF2B5EF4-FFF2-40B4-BE49-F238E27FC236}">
                <a16:creationId xmlns:a16="http://schemas.microsoft.com/office/drawing/2014/main" id="{1269BEA7-986F-169E-7D03-7A2BA136EE53}"/>
              </a:ext>
            </a:extLst>
          </p:cNvPr>
          <p:cNvPicPr>
            <a:picLocks noChangeAspect="1"/>
          </p:cNvPicPr>
          <p:nvPr/>
        </p:nvPicPr>
        <p:blipFill>
          <a:blip r:embed="rId2">
            <a:grayscl/>
          </a:blip>
          <a:stretch>
            <a:fillRect/>
          </a:stretch>
        </p:blipFill>
        <p:spPr>
          <a:xfrm>
            <a:off x="2689299" y="555687"/>
            <a:ext cx="2191695" cy="5717962"/>
          </a:xfrm>
          <a:prstGeom prst="rect">
            <a:avLst/>
          </a:prstGeom>
        </p:spPr>
      </p:pic>
      <p:pic>
        <p:nvPicPr>
          <p:cNvPr id="32" name="Billede 31">
            <a:extLst>
              <a:ext uri="{FF2B5EF4-FFF2-40B4-BE49-F238E27FC236}">
                <a16:creationId xmlns:a16="http://schemas.microsoft.com/office/drawing/2014/main" id="{D795A74B-4162-EFA9-A0D5-78626C03ED99}"/>
              </a:ext>
            </a:extLst>
          </p:cNvPr>
          <p:cNvPicPr>
            <a:picLocks noChangeAspect="1"/>
          </p:cNvPicPr>
          <p:nvPr/>
        </p:nvPicPr>
        <p:blipFill>
          <a:blip r:embed="rId2">
            <a:grayscl/>
          </a:blip>
          <a:stretch>
            <a:fillRect/>
          </a:stretch>
        </p:blipFill>
        <p:spPr>
          <a:xfrm>
            <a:off x="7293467" y="570018"/>
            <a:ext cx="2191695" cy="5717962"/>
          </a:xfrm>
          <a:prstGeom prst="rect">
            <a:avLst/>
          </a:prstGeom>
        </p:spPr>
      </p:pic>
      <p:pic>
        <p:nvPicPr>
          <p:cNvPr id="31" name="Billede 30">
            <a:extLst>
              <a:ext uri="{FF2B5EF4-FFF2-40B4-BE49-F238E27FC236}">
                <a16:creationId xmlns:a16="http://schemas.microsoft.com/office/drawing/2014/main" id="{8501A45A-73EA-58BE-43A1-E6B06FCA0207}"/>
              </a:ext>
            </a:extLst>
          </p:cNvPr>
          <p:cNvPicPr>
            <a:picLocks noChangeAspect="1"/>
          </p:cNvPicPr>
          <p:nvPr/>
        </p:nvPicPr>
        <p:blipFill>
          <a:blip r:embed="rId2">
            <a:grayscl/>
          </a:blip>
          <a:stretch>
            <a:fillRect/>
          </a:stretch>
        </p:blipFill>
        <p:spPr>
          <a:xfrm>
            <a:off x="4996419" y="570018"/>
            <a:ext cx="2191695" cy="5717962"/>
          </a:xfrm>
          <a:prstGeom prst="rect">
            <a:avLst/>
          </a:prstGeom>
        </p:spPr>
      </p:pic>
      <p:pic>
        <p:nvPicPr>
          <p:cNvPr id="25" name="Billede 24">
            <a:extLst>
              <a:ext uri="{FF2B5EF4-FFF2-40B4-BE49-F238E27FC236}">
                <a16:creationId xmlns:a16="http://schemas.microsoft.com/office/drawing/2014/main" id="{478425F3-407B-5D91-A950-593D6F5E0EAE}"/>
              </a:ext>
            </a:extLst>
          </p:cNvPr>
          <p:cNvPicPr>
            <a:picLocks noChangeAspect="1"/>
          </p:cNvPicPr>
          <p:nvPr/>
        </p:nvPicPr>
        <p:blipFill>
          <a:blip r:embed="rId2">
            <a:grayscl/>
          </a:blip>
          <a:stretch>
            <a:fillRect/>
          </a:stretch>
        </p:blipFill>
        <p:spPr>
          <a:xfrm>
            <a:off x="405369" y="570019"/>
            <a:ext cx="2191695" cy="5717962"/>
          </a:xfrm>
          <a:prstGeom prst="rect">
            <a:avLst/>
          </a:prstGeom>
          <a:ln>
            <a:noFill/>
          </a:ln>
        </p:spPr>
      </p:pic>
      <p:pic>
        <p:nvPicPr>
          <p:cNvPr id="17" name="Billede 16">
            <a:extLst>
              <a:ext uri="{FF2B5EF4-FFF2-40B4-BE49-F238E27FC236}">
                <a16:creationId xmlns:a16="http://schemas.microsoft.com/office/drawing/2014/main" id="{CCC4D24A-3470-B309-B83A-3C8CB06AC6CD}"/>
              </a:ext>
            </a:extLst>
          </p:cNvPr>
          <p:cNvPicPr>
            <a:picLocks noChangeAspect="1"/>
          </p:cNvPicPr>
          <p:nvPr/>
        </p:nvPicPr>
        <p:blipFill rotWithShape="1">
          <a:blip r:embed="rId3"/>
          <a:srcRect l="77839" t="57852" r="2386" b="26167"/>
          <a:stretch/>
        </p:blipFill>
        <p:spPr>
          <a:xfrm>
            <a:off x="9909598" y="3001242"/>
            <a:ext cx="1536970" cy="826851"/>
          </a:xfrm>
          <a:prstGeom prst="rect">
            <a:avLst/>
          </a:prstGeom>
        </p:spPr>
      </p:pic>
      <p:grpSp>
        <p:nvGrpSpPr>
          <p:cNvPr id="24" name="Gruppe 23">
            <a:extLst>
              <a:ext uri="{FF2B5EF4-FFF2-40B4-BE49-F238E27FC236}">
                <a16:creationId xmlns:a16="http://schemas.microsoft.com/office/drawing/2014/main" id="{BEA556BE-44EF-BB7A-BB1A-6AF2DDBB8E00}"/>
              </a:ext>
            </a:extLst>
          </p:cNvPr>
          <p:cNvGrpSpPr>
            <a:grpSpLocks noChangeAspect="1"/>
          </p:cNvGrpSpPr>
          <p:nvPr/>
        </p:nvGrpSpPr>
        <p:grpSpPr>
          <a:xfrm>
            <a:off x="809292" y="2323182"/>
            <a:ext cx="1409248" cy="1825230"/>
            <a:chOff x="1370309" y="2190074"/>
            <a:chExt cx="1614791" cy="2091446"/>
          </a:xfrm>
        </p:grpSpPr>
        <p:pic>
          <p:nvPicPr>
            <p:cNvPr id="18" name="Billede 17">
              <a:extLst>
                <a:ext uri="{FF2B5EF4-FFF2-40B4-BE49-F238E27FC236}">
                  <a16:creationId xmlns:a16="http://schemas.microsoft.com/office/drawing/2014/main" id="{98D2A85D-DD77-EBA7-D396-FF8C254564C7}"/>
                </a:ext>
              </a:extLst>
            </p:cNvPr>
            <p:cNvPicPr>
              <a:picLocks noChangeAspect="1"/>
            </p:cNvPicPr>
            <p:nvPr/>
          </p:nvPicPr>
          <p:blipFill rotWithShape="1">
            <a:blip r:embed="rId3"/>
            <a:srcRect l="8878" t="35291" r="70346" b="24287"/>
            <a:stretch/>
          </p:blipFill>
          <p:spPr>
            <a:xfrm>
              <a:off x="1370309" y="2190074"/>
              <a:ext cx="1614791" cy="2091446"/>
            </a:xfrm>
            <a:prstGeom prst="rect">
              <a:avLst/>
            </a:prstGeom>
          </p:spPr>
        </p:pic>
        <p:sp>
          <p:nvSpPr>
            <p:cNvPr id="19" name="Rektangel 18">
              <a:extLst>
                <a:ext uri="{FF2B5EF4-FFF2-40B4-BE49-F238E27FC236}">
                  <a16:creationId xmlns:a16="http://schemas.microsoft.com/office/drawing/2014/main" id="{CDE86975-CB3D-090B-F783-5C9B513072F6}"/>
                </a:ext>
              </a:extLst>
            </p:cNvPr>
            <p:cNvSpPr/>
            <p:nvPr/>
          </p:nvSpPr>
          <p:spPr>
            <a:xfrm>
              <a:off x="1773382" y="2757055"/>
              <a:ext cx="391391" cy="353290"/>
            </a:xfrm>
            <a:prstGeom prst="rect">
              <a:avLst/>
            </a:prstGeom>
            <a:solidFill>
              <a:srgbClr val="322122"/>
            </a:solidFill>
            <a:ln>
              <a:solidFill>
                <a:srgbClr val="3221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Rektangel 19">
              <a:extLst>
                <a:ext uri="{FF2B5EF4-FFF2-40B4-BE49-F238E27FC236}">
                  <a16:creationId xmlns:a16="http://schemas.microsoft.com/office/drawing/2014/main" id="{17FAB52B-1BF2-B5A5-94C1-E42EAEF79709}"/>
                </a:ext>
              </a:extLst>
            </p:cNvPr>
            <p:cNvSpPr/>
            <p:nvPr/>
          </p:nvSpPr>
          <p:spPr>
            <a:xfrm>
              <a:off x="1773383" y="2757055"/>
              <a:ext cx="822442" cy="353290"/>
            </a:xfrm>
            <a:prstGeom prst="rect">
              <a:avLst/>
            </a:prstGeom>
            <a:solidFill>
              <a:srgbClr val="343232"/>
            </a:solidFill>
            <a:ln>
              <a:solidFill>
                <a:srgbClr val="3432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343232"/>
                </a:solidFill>
              </a:endParaRPr>
            </a:p>
          </p:txBody>
        </p:sp>
        <p:sp>
          <p:nvSpPr>
            <p:cNvPr id="22" name="Rektangel 21">
              <a:extLst>
                <a:ext uri="{FF2B5EF4-FFF2-40B4-BE49-F238E27FC236}">
                  <a16:creationId xmlns:a16="http://schemas.microsoft.com/office/drawing/2014/main" id="{B6DC48EC-4829-D151-0A8E-CEF995B385AB}"/>
                </a:ext>
              </a:extLst>
            </p:cNvPr>
            <p:cNvSpPr/>
            <p:nvPr/>
          </p:nvSpPr>
          <p:spPr>
            <a:xfrm>
              <a:off x="1759986" y="2793442"/>
              <a:ext cx="195695" cy="316903"/>
            </a:xfrm>
            <a:prstGeom prst="rect">
              <a:avLst/>
            </a:prstGeom>
            <a:solidFill>
              <a:srgbClr val="322122"/>
            </a:solidFill>
            <a:ln>
              <a:solidFill>
                <a:srgbClr val="3221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1" name="Billede 20">
              <a:extLst>
                <a:ext uri="{FF2B5EF4-FFF2-40B4-BE49-F238E27FC236}">
                  <a16:creationId xmlns:a16="http://schemas.microsoft.com/office/drawing/2014/main" id="{55D9ECF4-DE61-3AFE-E3CB-C86BCBECBFD8}"/>
                </a:ext>
              </a:extLst>
            </p:cNvPr>
            <p:cNvPicPr>
              <a:picLocks noChangeAspect="1"/>
            </p:cNvPicPr>
            <p:nvPr/>
          </p:nvPicPr>
          <p:blipFill>
            <a:blip r:embed="rId4"/>
            <a:stretch>
              <a:fillRect/>
            </a:stretch>
          </p:blipFill>
          <p:spPr>
            <a:xfrm>
              <a:off x="1751881" y="2757055"/>
              <a:ext cx="822444" cy="851134"/>
            </a:xfrm>
            <a:prstGeom prst="rect">
              <a:avLst/>
            </a:prstGeom>
          </p:spPr>
        </p:pic>
      </p:grpSp>
      <p:sp>
        <p:nvSpPr>
          <p:cNvPr id="34" name="Tekstfelt 33">
            <a:extLst>
              <a:ext uri="{FF2B5EF4-FFF2-40B4-BE49-F238E27FC236}">
                <a16:creationId xmlns:a16="http://schemas.microsoft.com/office/drawing/2014/main" id="{2662603D-86F2-EE28-78AE-182597AE615F}"/>
              </a:ext>
            </a:extLst>
          </p:cNvPr>
          <p:cNvSpPr txBox="1"/>
          <p:nvPr/>
        </p:nvSpPr>
        <p:spPr>
          <a:xfrm>
            <a:off x="541942" y="4354249"/>
            <a:ext cx="1964014" cy="748923"/>
          </a:xfrm>
          <a:prstGeom prst="rect">
            <a:avLst/>
          </a:prstGeom>
          <a:noFill/>
          <a:ln>
            <a:noFill/>
          </a:ln>
        </p:spPr>
        <p:txBody>
          <a:bodyPr wrap="square" rtlCol="0">
            <a:spAutoFit/>
          </a:bodyPr>
          <a:lstStyle/>
          <a:p>
            <a:pPr algn="ctr">
              <a:lnSpc>
                <a:spcPct val="150000"/>
              </a:lnSpc>
            </a:pPr>
            <a:r>
              <a:rPr lang="da-DK"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Forløb 1</a:t>
            </a:r>
            <a:br>
              <a:rPr lang="da-DK" b="1" dirty="0">
                <a:solidFill>
                  <a:schemeClr val="bg1"/>
                </a:solidFill>
                <a:latin typeface="Helvetica Neue Light" panose="02000403000000020004" pitchFamily="2" charset="0"/>
                <a:ea typeface="Helvetica Neue Light" panose="02000403000000020004" pitchFamily="2" charset="0"/>
                <a:cs typeface="Helvetica Neue" panose="02000503000000020004" pitchFamily="2" charset="0"/>
              </a:rPr>
            </a:br>
            <a:r>
              <a:rPr lang="da-DK" sz="1200" dirty="0">
                <a:solidFill>
                  <a:schemeClr val="bg1"/>
                </a:solidFill>
                <a:latin typeface="Helvetica Neue Light" panose="02000403000000020004" pitchFamily="2" charset="0"/>
                <a:ea typeface="Helvetica Neue Light" panose="02000403000000020004" pitchFamily="2" charset="0"/>
                <a:cs typeface="Helvetica Neue" panose="02000503000000020004" pitchFamily="2" charset="0"/>
              </a:rPr>
              <a:t>Affaldshierarkiet</a:t>
            </a:r>
          </a:p>
        </p:txBody>
      </p:sp>
      <p:sp>
        <p:nvSpPr>
          <p:cNvPr id="35" name="Tekstfelt 34">
            <a:extLst>
              <a:ext uri="{FF2B5EF4-FFF2-40B4-BE49-F238E27FC236}">
                <a16:creationId xmlns:a16="http://schemas.microsoft.com/office/drawing/2014/main" id="{493FF71E-BB47-6C89-7CD1-63673ADEBB91}"/>
              </a:ext>
            </a:extLst>
          </p:cNvPr>
          <p:cNvSpPr txBox="1"/>
          <p:nvPr/>
        </p:nvSpPr>
        <p:spPr>
          <a:xfrm>
            <a:off x="2817351" y="4354249"/>
            <a:ext cx="1964014" cy="748923"/>
          </a:xfrm>
          <a:prstGeom prst="rect">
            <a:avLst/>
          </a:prstGeom>
          <a:noFill/>
        </p:spPr>
        <p:txBody>
          <a:bodyPr wrap="square" rtlCol="0">
            <a:spAutoFit/>
          </a:bodyPr>
          <a:lstStyle/>
          <a:p>
            <a:pPr algn="ctr">
              <a:lnSpc>
                <a:spcPct val="150000"/>
              </a:lnSpc>
            </a:pPr>
            <a:r>
              <a:rPr lang="da-DK"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Forløb 2</a:t>
            </a:r>
            <a:br>
              <a:rPr lang="da-DK" sz="1200" dirty="0">
                <a:solidFill>
                  <a:schemeClr val="bg1"/>
                </a:solidFill>
                <a:latin typeface="Helvetica Neue Light" panose="02000403000000020004" pitchFamily="2" charset="0"/>
                <a:ea typeface="Helvetica Neue Light" panose="02000403000000020004" pitchFamily="2" charset="0"/>
                <a:cs typeface="Helvetica Neue" panose="02000503000000020004" pitchFamily="2" charset="0"/>
              </a:rPr>
            </a:br>
            <a:r>
              <a:rPr lang="da-DK" sz="1200" dirty="0">
                <a:solidFill>
                  <a:schemeClr val="bg1"/>
                </a:solidFill>
                <a:latin typeface="Helvetica Neue Light" panose="02000403000000020004" pitchFamily="2" charset="0"/>
                <a:ea typeface="Helvetica Neue Light" panose="02000403000000020004" pitchFamily="2" charset="0"/>
                <a:cs typeface="Helvetica Neue" panose="02000503000000020004" pitchFamily="2" charset="0"/>
              </a:rPr>
              <a:t>Rest- og madaffald</a:t>
            </a:r>
          </a:p>
        </p:txBody>
      </p:sp>
      <p:sp>
        <p:nvSpPr>
          <p:cNvPr id="36" name="Tekstfelt 35">
            <a:extLst>
              <a:ext uri="{FF2B5EF4-FFF2-40B4-BE49-F238E27FC236}">
                <a16:creationId xmlns:a16="http://schemas.microsoft.com/office/drawing/2014/main" id="{D635CBB2-57C7-B3A1-945A-4B27BB95A68D}"/>
              </a:ext>
            </a:extLst>
          </p:cNvPr>
          <p:cNvSpPr txBox="1"/>
          <p:nvPr/>
        </p:nvSpPr>
        <p:spPr>
          <a:xfrm>
            <a:off x="5133070" y="4354249"/>
            <a:ext cx="1964014" cy="1027333"/>
          </a:xfrm>
          <a:prstGeom prst="rect">
            <a:avLst/>
          </a:prstGeom>
          <a:noFill/>
        </p:spPr>
        <p:txBody>
          <a:bodyPr wrap="square" rtlCol="0">
            <a:spAutoFit/>
          </a:bodyPr>
          <a:lstStyle/>
          <a:p>
            <a:pPr algn="ctr">
              <a:lnSpc>
                <a:spcPct val="150000"/>
              </a:lnSpc>
            </a:pPr>
            <a:r>
              <a:rPr lang="da-DK"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Forløb 3</a:t>
            </a:r>
            <a:br>
              <a:rPr lang="da-DK" sz="1200" dirty="0">
                <a:solidFill>
                  <a:schemeClr val="bg1"/>
                </a:solidFill>
                <a:latin typeface="Helvetica Neue Light" panose="02000403000000020004" pitchFamily="2" charset="0"/>
                <a:ea typeface="Helvetica Neue Light" panose="02000403000000020004" pitchFamily="2" charset="0"/>
                <a:cs typeface="Helvetica Neue" panose="02000503000000020004" pitchFamily="2" charset="0"/>
              </a:rPr>
            </a:br>
            <a:r>
              <a:rPr lang="da-DK" sz="1200" dirty="0">
                <a:solidFill>
                  <a:schemeClr val="bg1"/>
                </a:solidFill>
                <a:latin typeface="Helvetica Neue Light" panose="02000403000000020004" pitchFamily="2" charset="0"/>
                <a:ea typeface="Helvetica Neue Light" panose="02000403000000020004" pitchFamily="2" charset="0"/>
                <a:cs typeface="Helvetica Neue" panose="02000503000000020004" pitchFamily="2" charset="0"/>
              </a:rPr>
              <a:t>A: Pap og Papir </a:t>
            </a:r>
          </a:p>
          <a:p>
            <a:pPr algn="ctr">
              <a:lnSpc>
                <a:spcPct val="150000"/>
              </a:lnSpc>
            </a:pPr>
            <a:r>
              <a:rPr lang="da-DK" sz="1200" dirty="0">
                <a:solidFill>
                  <a:schemeClr val="bg1"/>
                </a:solidFill>
                <a:latin typeface="Helvetica Neue Light" panose="02000403000000020004" pitchFamily="2" charset="0"/>
                <a:ea typeface="Helvetica Neue Light" panose="02000403000000020004" pitchFamily="2" charset="0"/>
                <a:cs typeface="Helvetica Neue" panose="02000503000000020004" pitchFamily="2" charset="0"/>
              </a:rPr>
              <a:t>B: Tekstil</a:t>
            </a:r>
          </a:p>
        </p:txBody>
      </p:sp>
      <p:sp>
        <p:nvSpPr>
          <p:cNvPr id="37" name="Tekstfelt 36">
            <a:extLst>
              <a:ext uri="{FF2B5EF4-FFF2-40B4-BE49-F238E27FC236}">
                <a16:creationId xmlns:a16="http://schemas.microsoft.com/office/drawing/2014/main" id="{241A097D-2898-5A5A-D824-DD91E6158920}"/>
              </a:ext>
            </a:extLst>
          </p:cNvPr>
          <p:cNvSpPr txBox="1"/>
          <p:nvPr/>
        </p:nvSpPr>
        <p:spPr>
          <a:xfrm>
            <a:off x="7410635" y="4342270"/>
            <a:ext cx="1964014" cy="1027333"/>
          </a:xfrm>
          <a:prstGeom prst="rect">
            <a:avLst/>
          </a:prstGeom>
          <a:noFill/>
        </p:spPr>
        <p:txBody>
          <a:bodyPr wrap="square" rtlCol="0">
            <a:spAutoFit/>
          </a:bodyPr>
          <a:lstStyle/>
          <a:p>
            <a:pPr algn="ctr">
              <a:lnSpc>
                <a:spcPct val="150000"/>
              </a:lnSpc>
            </a:pPr>
            <a:r>
              <a:rPr lang="da-DK"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Forløb 4</a:t>
            </a:r>
            <a:endParaRPr lang="da-DK" b="1" dirty="0">
              <a:solidFill>
                <a:schemeClr val="bg1"/>
              </a:solidFill>
              <a:latin typeface="Helvetica Neue Light" panose="02000403000000020004" pitchFamily="2" charset="0"/>
              <a:ea typeface="Helvetica Neue" panose="02000503000000020004" pitchFamily="2" charset="0"/>
              <a:cs typeface="Helvetica Neue" panose="02000503000000020004" pitchFamily="2" charset="0"/>
            </a:endParaRPr>
          </a:p>
          <a:p>
            <a:pPr algn="ctr">
              <a:lnSpc>
                <a:spcPct val="150000"/>
              </a:lnSpc>
            </a:pPr>
            <a:r>
              <a:rPr lang="da-DK" sz="1200" b="1" dirty="0">
                <a:solidFill>
                  <a:schemeClr val="bg1"/>
                </a:solidFill>
                <a:latin typeface="Helvetica Neue Light" panose="02000403000000020004" pitchFamily="2" charset="0"/>
                <a:ea typeface="Helvetica Neue Light" panose="02000403000000020004" pitchFamily="2" charset="0"/>
                <a:cs typeface="Helvetica Neue" panose="02000503000000020004" pitchFamily="2" charset="0"/>
              </a:rPr>
              <a:t>A: Pla</a:t>
            </a:r>
            <a:r>
              <a:rPr lang="da-DK" sz="1200" dirty="0">
                <a:solidFill>
                  <a:schemeClr val="bg1"/>
                </a:solidFill>
                <a:latin typeface="Helvetica Neue Light" panose="02000403000000020004" pitchFamily="2" charset="0"/>
                <a:ea typeface="Helvetica Neue Light" panose="02000403000000020004" pitchFamily="2" charset="0"/>
                <a:cs typeface="Helvetica Neue" panose="02000503000000020004" pitchFamily="2" charset="0"/>
              </a:rPr>
              <a:t>st og kartoner</a:t>
            </a:r>
          </a:p>
          <a:p>
            <a:pPr algn="ctr">
              <a:lnSpc>
                <a:spcPct val="150000"/>
              </a:lnSpc>
            </a:pPr>
            <a:r>
              <a:rPr lang="da-DK" sz="1200" dirty="0">
                <a:solidFill>
                  <a:schemeClr val="bg1"/>
                </a:solidFill>
                <a:latin typeface="Helvetica Neue Light" panose="02000403000000020004" pitchFamily="2" charset="0"/>
                <a:ea typeface="Helvetica Neue Light" panose="02000403000000020004" pitchFamily="2" charset="0"/>
                <a:cs typeface="Helvetica Neue" panose="02000503000000020004" pitchFamily="2" charset="0"/>
              </a:rPr>
              <a:t>B: Glas og metal</a:t>
            </a:r>
          </a:p>
        </p:txBody>
      </p:sp>
      <p:sp>
        <p:nvSpPr>
          <p:cNvPr id="38" name="Tekstfelt 37">
            <a:extLst>
              <a:ext uri="{FF2B5EF4-FFF2-40B4-BE49-F238E27FC236}">
                <a16:creationId xmlns:a16="http://schemas.microsoft.com/office/drawing/2014/main" id="{71A55C03-CE66-E68C-26E8-17467D1E786C}"/>
              </a:ext>
            </a:extLst>
          </p:cNvPr>
          <p:cNvSpPr txBox="1"/>
          <p:nvPr/>
        </p:nvSpPr>
        <p:spPr>
          <a:xfrm>
            <a:off x="9696076" y="4342270"/>
            <a:ext cx="1964014" cy="748923"/>
          </a:xfrm>
          <a:prstGeom prst="rect">
            <a:avLst/>
          </a:prstGeom>
          <a:noFill/>
        </p:spPr>
        <p:txBody>
          <a:bodyPr wrap="square" rtlCol="0">
            <a:spAutoFit/>
          </a:bodyPr>
          <a:lstStyle/>
          <a:p>
            <a:pPr algn="ctr">
              <a:lnSpc>
                <a:spcPct val="150000"/>
              </a:lnSpc>
            </a:pPr>
            <a:r>
              <a:rPr lang="da-DK"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Forløb 5</a:t>
            </a:r>
            <a:br>
              <a:rPr lang="da-DK" sz="1200" dirty="0">
                <a:solidFill>
                  <a:schemeClr val="bg1"/>
                </a:solidFill>
                <a:latin typeface="Helvetica Neue Light" panose="02000403000000020004" pitchFamily="2" charset="0"/>
                <a:ea typeface="Helvetica Neue Light" panose="02000403000000020004" pitchFamily="2" charset="0"/>
                <a:cs typeface="Helvetica Neue" panose="02000503000000020004" pitchFamily="2" charset="0"/>
              </a:rPr>
            </a:br>
            <a:r>
              <a:rPr lang="da-DK" sz="1200" dirty="0">
                <a:solidFill>
                  <a:schemeClr val="bg1"/>
                </a:solidFill>
                <a:latin typeface="Helvetica Neue Light" panose="02000403000000020004" pitchFamily="2" charset="0"/>
                <a:ea typeface="Helvetica Neue Light" panose="02000403000000020004" pitchFamily="2" charset="0"/>
                <a:cs typeface="Helvetica Neue" panose="02000503000000020004" pitchFamily="2" charset="0"/>
              </a:rPr>
              <a:t>Farligt affald</a:t>
            </a:r>
          </a:p>
        </p:txBody>
      </p:sp>
      <p:pic>
        <p:nvPicPr>
          <p:cNvPr id="3" name="Billede 2">
            <a:extLst>
              <a:ext uri="{FF2B5EF4-FFF2-40B4-BE49-F238E27FC236}">
                <a16:creationId xmlns:a16="http://schemas.microsoft.com/office/drawing/2014/main" id="{05DEAC52-4A3D-0E31-23BB-F09D253770B2}"/>
              </a:ext>
            </a:extLst>
          </p:cNvPr>
          <p:cNvPicPr>
            <a:picLocks noChangeAspect="1"/>
          </p:cNvPicPr>
          <p:nvPr/>
        </p:nvPicPr>
        <p:blipFill rotWithShape="1">
          <a:blip r:embed="rId3"/>
          <a:srcRect l="29904" t="34351" r="49320" b="25226"/>
          <a:stretch/>
        </p:blipFill>
        <p:spPr>
          <a:xfrm>
            <a:off x="5390727" y="2264477"/>
            <a:ext cx="1454573" cy="1883935"/>
          </a:xfrm>
          <a:prstGeom prst="rect">
            <a:avLst/>
          </a:prstGeom>
        </p:spPr>
      </p:pic>
      <p:pic>
        <p:nvPicPr>
          <p:cNvPr id="6" name="Billede 5">
            <a:extLst>
              <a:ext uri="{FF2B5EF4-FFF2-40B4-BE49-F238E27FC236}">
                <a16:creationId xmlns:a16="http://schemas.microsoft.com/office/drawing/2014/main" id="{DE678C77-ED1B-93EB-9698-81DF6584F8D9}"/>
              </a:ext>
            </a:extLst>
          </p:cNvPr>
          <p:cNvPicPr>
            <a:picLocks noChangeAspect="1"/>
          </p:cNvPicPr>
          <p:nvPr/>
        </p:nvPicPr>
        <p:blipFill rotWithShape="1">
          <a:blip r:embed="rId3"/>
          <a:srcRect l="8878" t="35291" r="70346" b="24287"/>
          <a:stretch/>
        </p:blipFill>
        <p:spPr>
          <a:xfrm>
            <a:off x="3071942" y="2323182"/>
            <a:ext cx="1409247" cy="1825230"/>
          </a:xfrm>
          <a:prstGeom prst="rect">
            <a:avLst/>
          </a:prstGeom>
        </p:spPr>
      </p:pic>
      <p:pic>
        <p:nvPicPr>
          <p:cNvPr id="7" name="Billede 6">
            <a:extLst>
              <a:ext uri="{FF2B5EF4-FFF2-40B4-BE49-F238E27FC236}">
                <a16:creationId xmlns:a16="http://schemas.microsoft.com/office/drawing/2014/main" id="{8EC038A2-EE55-CDB4-336F-01355BFF5EE1}"/>
              </a:ext>
            </a:extLst>
          </p:cNvPr>
          <p:cNvPicPr>
            <a:picLocks/>
          </p:cNvPicPr>
          <p:nvPr/>
        </p:nvPicPr>
        <p:blipFill rotWithShape="1">
          <a:blip r:embed="rId3"/>
          <a:srcRect l="50000" t="35291" r="27972" b="24287"/>
          <a:stretch/>
        </p:blipFill>
        <p:spPr>
          <a:xfrm>
            <a:off x="7675584" y="2264476"/>
            <a:ext cx="1516336" cy="1887488"/>
          </a:xfrm>
          <a:prstGeom prst="rect">
            <a:avLst/>
          </a:prstGeom>
        </p:spPr>
      </p:pic>
    </p:spTree>
    <p:extLst>
      <p:ext uri="{BB962C8B-B14F-4D97-AF65-F5344CB8AC3E}">
        <p14:creationId xmlns:p14="http://schemas.microsoft.com/office/powerpoint/2010/main" val="24961945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9D46E7BD-4E29-3D73-4652-36A476E3E4DB}"/>
              </a:ext>
            </a:extLst>
          </p:cNvPr>
          <p:cNvPicPr>
            <a:picLocks noChangeAspect="1"/>
          </p:cNvPicPr>
          <p:nvPr/>
        </p:nvPicPr>
        <p:blipFill>
          <a:blip r:embed="rId3"/>
          <a:stretch>
            <a:fillRect/>
          </a:stretch>
        </p:blipFill>
        <p:spPr>
          <a:xfrm>
            <a:off x="430182" y="356920"/>
            <a:ext cx="11410583" cy="6144160"/>
          </a:xfrm>
          <a:prstGeom prst="rect">
            <a:avLst/>
          </a:prstGeom>
        </p:spPr>
      </p:pic>
      <p:pic>
        <p:nvPicPr>
          <p:cNvPr id="3" name="Billede 2">
            <a:extLst>
              <a:ext uri="{FF2B5EF4-FFF2-40B4-BE49-F238E27FC236}">
                <a16:creationId xmlns:a16="http://schemas.microsoft.com/office/drawing/2014/main" id="{92EC7674-4042-CDA2-17CF-082D0F26BA75}"/>
              </a:ext>
            </a:extLst>
          </p:cNvPr>
          <p:cNvPicPr>
            <a:picLocks noChangeAspect="1"/>
          </p:cNvPicPr>
          <p:nvPr/>
        </p:nvPicPr>
        <p:blipFill>
          <a:blip r:embed="rId4"/>
          <a:stretch>
            <a:fillRect/>
          </a:stretch>
        </p:blipFill>
        <p:spPr>
          <a:xfrm>
            <a:off x="776417" y="619480"/>
            <a:ext cx="1867929" cy="643631"/>
          </a:xfrm>
          <a:prstGeom prst="rect">
            <a:avLst/>
          </a:prstGeom>
        </p:spPr>
      </p:pic>
      <p:pic>
        <p:nvPicPr>
          <p:cNvPr id="6" name="Billede 5">
            <a:extLst>
              <a:ext uri="{FF2B5EF4-FFF2-40B4-BE49-F238E27FC236}">
                <a16:creationId xmlns:a16="http://schemas.microsoft.com/office/drawing/2014/main" id="{73E0EB18-4B7E-3C13-5C81-0C3E5C692708}"/>
              </a:ext>
            </a:extLst>
          </p:cNvPr>
          <p:cNvPicPr>
            <a:picLocks noChangeAspect="1"/>
          </p:cNvPicPr>
          <p:nvPr/>
        </p:nvPicPr>
        <p:blipFill>
          <a:blip r:embed="rId5"/>
          <a:stretch>
            <a:fillRect/>
          </a:stretch>
        </p:blipFill>
        <p:spPr>
          <a:xfrm>
            <a:off x="430182" y="3973757"/>
            <a:ext cx="4649818" cy="953843"/>
          </a:xfrm>
          <a:prstGeom prst="rect">
            <a:avLst/>
          </a:prstGeom>
        </p:spPr>
      </p:pic>
      <p:sp>
        <p:nvSpPr>
          <p:cNvPr id="4" name="Titel 1">
            <a:extLst>
              <a:ext uri="{FF2B5EF4-FFF2-40B4-BE49-F238E27FC236}">
                <a16:creationId xmlns:a16="http://schemas.microsoft.com/office/drawing/2014/main" id="{256BF378-094C-DA89-9584-5CA7810B9E9A}"/>
              </a:ext>
            </a:extLst>
          </p:cNvPr>
          <p:cNvSpPr txBox="1">
            <a:spLocks/>
          </p:cNvSpPr>
          <p:nvPr/>
        </p:nvSpPr>
        <p:spPr>
          <a:xfrm>
            <a:off x="838199" y="342900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60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Farligt affald</a:t>
            </a:r>
            <a:endParaRPr lang="da-DK" sz="6000" dirty="0">
              <a:solidFill>
                <a:schemeClr val="bg1"/>
              </a:solidFill>
            </a:endParaRPr>
          </a:p>
        </p:txBody>
      </p:sp>
      <p:sp>
        <p:nvSpPr>
          <p:cNvPr id="5" name="Tekstfelt 4">
            <a:extLst>
              <a:ext uri="{FF2B5EF4-FFF2-40B4-BE49-F238E27FC236}">
                <a16:creationId xmlns:a16="http://schemas.microsoft.com/office/drawing/2014/main" id="{70FCFB10-CA97-3742-7041-DEB6772A8B8A}"/>
              </a:ext>
            </a:extLst>
          </p:cNvPr>
          <p:cNvSpPr txBox="1"/>
          <p:nvPr/>
        </p:nvSpPr>
        <p:spPr>
          <a:xfrm>
            <a:off x="838199" y="4335191"/>
            <a:ext cx="4065373" cy="369332"/>
          </a:xfrm>
          <a:prstGeom prst="rect">
            <a:avLst/>
          </a:prstGeom>
          <a:noFill/>
        </p:spPr>
        <p:txBody>
          <a:bodyPr wrap="square" rtlCol="0">
            <a:spAutoFit/>
          </a:bodyPr>
          <a:lstStyle/>
          <a:p>
            <a:r>
              <a:rPr lang="da-DK" dirty="0">
                <a:solidFill>
                  <a:schemeClr val="bg1"/>
                </a:solidFill>
                <a:latin typeface="Helvetica Neue Light" panose="02000403000000020004" pitchFamily="2" charset="0"/>
                <a:ea typeface="Helvetica Neue Light" panose="02000403000000020004" pitchFamily="2" charset="0"/>
                <a:cs typeface="Helvetica Neue" panose="02000503000000020004" pitchFamily="2" charset="0"/>
              </a:rPr>
              <a:t>Introduktion, aktivitet &amp; opgave</a:t>
            </a:r>
          </a:p>
        </p:txBody>
      </p:sp>
      <p:pic>
        <p:nvPicPr>
          <p:cNvPr id="10" name="Billede 9">
            <a:extLst>
              <a:ext uri="{FF2B5EF4-FFF2-40B4-BE49-F238E27FC236}">
                <a16:creationId xmlns:a16="http://schemas.microsoft.com/office/drawing/2014/main" id="{5E7618F3-283B-79C7-906D-71DA0947952B}"/>
              </a:ext>
            </a:extLst>
          </p:cNvPr>
          <p:cNvPicPr>
            <a:picLocks noChangeAspect="1"/>
          </p:cNvPicPr>
          <p:nvPr/>
        </p:nvPicPr>
        <p:blipFill>
          <a:blip r:embed="rId6"/>
          <a:stretch>
            <a:fillRect/>
          </a:stretch>
        </p:blipFill>
        <p:spPr>
          <a:xfrm>
            <a:off x="7112002" y="2182075"/>
            <a:ext cx="2976241" cy="2745525"/>
          </a:xfrm>
          <a:prstGeom prst="rect">
            <a:avLst/>
          </a:prstGeom>
        </p:spPr>
      </p:pic>
      <p:pic>
        <p:nvPicPr>
          <p:cNvPr id="7" name="Picture 4" descr="Circular Economy Beyond Waste">
            <a:extLst>
              <a:ext uri="{FF2B5EF4-FFF2-40B4-BE49-F238E27FC236}">
                <a16:creationId xmlns:a16="http://schemas.microsoft.com/office/drawing/2014/main" id="{A4F6582F-F24B-1C1D-B918-09B6C23C095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64828"/>
          <a:stretch/>
        </p:blipFill>
        <p:spPr bwMode="auto">
          <a:xfrm>
            <a:off x="8088733" y="5932466"/>
            <a:ext cx="645363" cy="5686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ircular Economy Beyond Waste">
            <a:extLst>
              <a:ext uri="{FF2B5EF4-FFF2-40B4-BE49-F238E27FC236}">
                <a16:creationId xmlns:a16="http://schemas.microsoft.com/office/drawing/2014/main" id="{9C13EC5C-5697-B971-F9FF-B018F46AB45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3017" t="14268"/>
          <a:stretch/>
        </p:blipFill>
        <p:spPr bwMode="auto">
          <a:xfrm>
            <a:off x="9017877" y="5934791"/>
            <a:ext cx="788276" cy="566289"/>
          </a:xfrm>
          <a:prstGeom prst="rect">
            <a:avLst/>
          </a:prstGeom>
          <a:noFill/>
          <a:extLst>
            <a:ext uri="{909E8E84-426E-40DD-AFC4-6F175D3DCCD1}">
              <a14:hiddenFill xmlns:a14="http://schemas.microsoft.com/office/drawing/2010/main">
                <a:solidFill>
                  <a:srgbClr val="FFFFFF"/>
                </a:solidFill>
              </a14:hiddenFill>
            </a:ext>
          </a:extLst>
        </p:spPr>
      </p:pic>
      <p:pic>
        <p:nvPicPr>
          <p:cNvPr id="11" name="Billede 10">
            <a:extLst>
              <a:ext uri="{FF2B5EF4-FFF2-40B4-BE49-F238E27FC236}">
                <a16:creationId xmlns:a16="http://schemas.microsoft.com/office/drawing/2014/main" id="{465863E1-3537-3A04-7E9C-C146ED3FBA5D}"/>
              </a:ext>
            </a:extLst>
          </p:cNvPr>
          <p:cNvPicPr>
            <a:picLocks noChangeAspect="1"/>
          </p:cNvPicPr>
          <p:nvPr/>
        </p:nvPicPr>
        <p:blipFill>
          <a:blip r:embed="rId8"/>
          <a:stretch>
            <a:fillRect/>
          </a:stretch>
        </p:blipFill>
        <p:spPr>
          <a:xfrm>
            <a:off x="351235" y="5634775"/>
            <a:ext cx="2724150" cy="733425"/>
          </a:xfrm>
          <a:prstGeom prst="rect">
            <a:avLst/>
          </a:prstGeom>
        </p:spPr>
      </p:pic>
    </p:spTree>
    <p:extLst>
      <p:ext uri="{BB962C8B-B14F-4D97-AF65-F5344CB8AC3E}">
        <p14:creationId xmlns:p14="http://schemas.microsoft.com/office/powerpoint/2010/main" val="178366149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lede 12">
            <a:extLst>
              <a:ext uri="{FF2B5EF4-FFF2-40B4-BE49-F238E27FC236}">
                <a16:creationId xmlns:a16="http://schemas.microsoft.com/office/drawing/2014/main" id="{37625901-D014-40DD-08A9-E0C1A4825E3D}"/>
              </a:ext>
            </a:extLst>
          </p:cNvPr>
          <p:cNvPicPr>
            <a:picLocks noChangeAspect="1"/>
          </p:cNvPicPr>
          <p:nvPr/>
        </p:nvPicPr>
        <p:blipFill>
          <a:blip r:embed="rId2"/>
          <a:stretch>
            <a:fillRect/>
          </a:stretch>
        </p:blipFill>
        <p:spPr>
          <a:xfrm>
            <a:off x="376784" y="1513395"/>
            <a:ext cx="11438432" cy="5011577"/>
          </a:xfrm>
          <a:prstGeom prst="rect">
            <a:avLst/>
          </a:prstGeom>
        </p:spPr>
      </p:pic>
      <p:pic>
        <p:nvPicPr>
          <p:cNvPr id="3" name="Billede 2">
            <a:extLst>
              <a:ext uri="{FF2B5EF4-FFF2-40B4-BE49-F238E27FC236}">
                <a16:creationId xmlns:a16="http://schemas.microsoft.com/office/drawing/2014/main" id="{4650986D-C6B1-283A-1D26-F96E10B9D033}"/>
              </a:ext>
            </a:extLst>
          </p:cNvPr>
          <p:cNvPicPr>
            <a:picLocks noChangeAspect="1"/>
          </p:cNvPicPr>
          <p:nvPr/>
        </p:nvPicPr>
        <p:blipFill>
          <a:blip r:embed="rId3"/>
          <a:stretch>
            <a:fillRect/>
          </a:stretch>
        </p:blipFill>
        <p:spPr>
          <a:xfrm>
            <a:off x="384600" y="375967"/>
            <a:ext cx="1780785" cy="611661"/>
          </a:xfrm>
          <a:prstGeom prst="rect">
            <a:avLst/>
          </a:prstGeom>
        </p:spPr>
      </p:pic>
      <p:sp>
        <p:nvSpPr>
          <p:cNvPr id="4" name="Titel 1">
            <a:extLst>
              <a:ext uri="{FF2B5EF4-FFF2-40B4-BE49-F238E27FC236}">
                <a16:creationId xmlns:a16="http://schemas.microsoft.com/office/drawing/2014/main" id="{331CDBAD-2069-5D5F-1F06-6E114DB464EC}"/>
              </a:ext>
            </a:extLst>
          </p:cNvPr>
          <p:cNvSpPr txBox="1">
            <a:spLocks/>
          </p:cNvSpPr>
          <p:nvPr/>
        </p:nvSpPr>
        <p:spPr>
          <a:xfrm>
            <a:off x="827504" y="191352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Lidt om farligt affald</a:t>
            </a:r>
            <a:endParaRPr lang="da-DK" sz="3400" dirty="0">
              <a:solidFill>
                <a:schemeClr val="bg1"/>
              </a:solidFill>
            </a:endParaRPr>
          </a:p>
        </p:txBody>
      </p:sp>
      <p:sp>
        <p:nvSpPr>
          <p:cNvPr id="5" name="Tekstfelt 4">
            <a:extLst>
              <a:ext uri="{FF2B5EF4-FFF2-40B4-BE49-F238E27FC236}">
                <a16:creationId xmlns:a16="http://schemas.microsoft.com/office/drawing/2014/main" id="{EAB1B03F-8974-7DD7-0449-4FC278D26EC8}"/>
              </a:ext>
            </a:extLst>
          </p:cNvPr>
          <p:cNvSpPr txBox="1"/>
          <p:nvPr/>
        </p:nvSpPr>
        <p:spPr>
          <a:xfrm>
            <a:off x="827504" y="2959200"/>
            <a:ext cx="4847822" cy="2893100"/>
          </a:xfrm>
          <a:prstGeom prst="rect">
            <a:avLst/>
          </a:prstGeom>
          <a:noFill/>
        </p:spPr>
        <p:txBody>
          <a:bodyPr wrap="square" rtlCol="0">
            <a:spAutoFit/>
          </a:bodyPr>
          <a:lstStyle/>
          <a:p>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Farligt affald er ting fra vores hverdag, som kan skade natur eller mennesker, når det ender som affald. Det er fx kemikalier, batterier og rengøringsmidler. </a:t>
            </a:r>
            <a:b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b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t>
            </a:r>
          </a:p>
          <a:p>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Farligt affald kan være:</a:t>
            </a:r>
          </a:p>
          <a:p>
            <a:endPar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Brandfarligt eller kan eksplodere. </a:t>
            </a:r>
          </a:p>
          <a:p>
            <a:pPr marL="285750" indent="-285750">
              <a:buFont typeface="Arial" panose="020B0604020202020204" pitchFamily="34" charset="0"/>
              <a:buChar char="•"/>
            </a:pPr>
            <a:endPar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Sundhedsfarligt – fx være giftigt eller give skader og udslæt hos mennesker. </a:t>
            </a:r>
          </a:p>
          <a:p>
            <a:pPr marL="285750" indent="-285750">
              <a:buFont typeface="Arial" panose="020B0604020202020204" pitchFamily="34" charset="0"/>
              <a:buChar char="•"/>
            </a:pPr>
            <a:endPar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Miljøfarligt – fx skade grundvandet, luften eller planter og dyr i naturen </a:t>
            </a:r>
          </a:p>
        </p:txBody>
      </p:sp>
      <p:sp>
        <p:nvSpPr>
          <p:cNvPr id="7" name="Afrundet rektangulær billedforklaring 4">
            <a:extLst>
              <a:ext uri="{FF2B5EF4-FFF2-40B4-BE49-F238E27FC236}">
                <a16:creationId xmlns:a16="http://schemas.microsoft.com/office/drawing/2014/main" id="{6201908E-0086-F5FC-7F5D-803D1FD37F3A}"/>
              </a:ext>
            </a:extLst>
          </p:cNvPr>
          <p:cNvSpPr/>
          <p:nvPr/>
        </p:nvSpPr>
        <p:spPr>
          <a:xfrm flipH="1">
            <a:off x="5221649" y="229738"/>
            <a:ext cx="1713723" cy="644021"/>
          </a:xfrm>
          <a:prstGeom prst="wedgeRoundRectCallout">
            <a:avLst>
              <a:gd name="adj1" fmla="val -34165"/>
              <a:gd name="adj2" fmla="val 85573"/>
              <a:gd name="adj3" fmla="val 16667"/>
            </a:avLst>
          </a:prstGeom>
          <a:solidFill>
            <a:srgbClr val="017176"/>
          </a:solidFill>
          <a:ln>
            <a:solidFill>
              <a:srgbClr val="0171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sp>
        <p:nvSpPr>
          <p:cNvPr id="8" name="Tekstfelt 7">
            <a:extLst>
              <a:ext uri="{FF2B5EF4-FFF2-40B4-BE49-F238E27FC236}">
                <a16:creationId xmlns:a16="http://schemas.microsoft.com/office/drawing/2014/main" id="{61D3FD07-1516-95D2-03D3-4BD06C22F59C}"/>
              </a:ext>
            </a:extLst>
          </p:cNvPr>
          <p:cNvSpPr txBox="1"/>
          <p:nvPr/>
        </p:nvSpPr>
        <p:spPr>
          <a:xfrm>
            <a:off x="5345095" y="290139"/>
            <a:ext cx="1558097" cy="523220"/>
          </a:xfrm>
          <a:prstGeom prst="rect">
            <a:avLst/>
          </a:prstGeom>
          <a:noFill/>
        </p:spPr>
        <p:txBody>
          <a:bodyPr wrap="square">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1400" b="1" dirty="0">
                <a:solidFill>
                  <a:schemeClr val="bg1"/>
                </a:solidFill>
                <a:latin typeface="Bradley Hand ITC" panose="020F0502020204030204" pitchFamily="34" charset="0"/>
                <a:ea typeface="Brush Script MT" panose="03060802040406070304" pitchFamily="66" charset="-122"/>
                <a:cs typeface="Bradley Hand ITC" panose="020F0502020204030204" pitchFamily="34" charset="0"/>
              </a:rPr>
              <a:t>Det er vigtigt at passe godt på mig</a:t>
            </a:r>
            <a:endParaRPr lang="da-DK" sz="1400" b="1" dirty="0">
              <a:latin typeface="Bradley Hand ITC" panose="020F0502020204030204" pitchFamily="34" charset="0"/>
              <a:ea typeface="Brush Script MT" panose="03060802040406070304" pitchFamily="66" charset="-122"/>
              <a:cs typeface="Bradley Hand ITC" panose="020F0502020204030204" pitchFamily="34" charset="0"/>
            </a:endParaRPr>
          </a:p>
        </p:txBody>
      </p:sp>
      <p:pic>
        <p:nvPicPr>
          <p:cNvPr id="15" name="Billede 14" descr="Et billede, der indeholder tekst, skilt, dronning, udendørs&#10;&#10;Automatisk genereret beskrivelse">
            <a:extLst>
              <a:ext uri="{FF2B5EF4-FFF2-40B4-BE49-F238E27FC236}">
                <a16:creationId xmlns:a16="http://schemas.microsoft.com/office/drawing/2014/main" id="{7C08C0EA-2BD6-A995-AC1C-D3B04E00BC27}"/>
              </a:ext>
            </a:extLst>
          </p:cNvPr>
          <p:cNvPicPr>
            <a:picLocks noChangeAspect="1"/>
          </p:cNvPicPr>
          <p:nvPr/>
        </p:nvPicPr>
        <p:blipFill rotWithShape="1">
          <a:blip r:embed="rId4"/>
          <a:srcRect l="4721" r="-4721"/>
          <a:stretch/>
        </p:blipFill>
        <p:spPr>
          <a:xfrm>
            <a:off x="6292482" y="2256353"/>
            <a:ext cx="6274850" cy="3529603"/>
          </a:xfrm>
          <a:prstGeom prst="rect">
            <a:avLst/>
          </a:prstGeom>
        </p:spPr>
      </p:pic>
      <p:pic>
        <p:nvPicPr>
          <p:cNvPr id="12" name="Billede 11" descr="Et billede, der indeholder tekst, skilt, clipart&#10;&#10;Automatisk genereret beskrivelse">
            <a:extLst>
              <a:ext uri="{FF2B5EF4-FFF2-40B4-BE49-F238E27FC236}">
                <a16:creationId xmlns:a16="http://schemas.microsoft.com/office/drawing/2014/main" id="{8B837310-0810-8027-31AE-BE6256ED4871}"/>
              </a:ext>
            </a:extLst>
          </p:cNvPr>
          <p:cNvPicPr>
            <a:picLocks noChangeAspect="1"/>
          </p:cNvPicPr>
          <p:nvPr/>
        </p:nvPicPr>
        <p:blipFill>
          <a:blip r:embed="rId5"/>
          <a:stretch>
            <a:fillRect/>
          </a:stretch>
        </p:blipFill>
        <p:spPr>
          <a:xfrm>
            <a:off x="6862155" y="401411"/>
            <a:ext cx="1669944" cy="2337922"/>
          </a:xfrm>
          <a:prstGeom prst="rect">
            <a:avLst/>
          </a:prstGeom>
        </p:spPr>
      </p:pic>
    </p:spTree>
    <p:extLst>
      <p:ext uri="{BB962C8B-B14F-4D97-AF65-F5344CB8AC3E}">
        <p14:creationId xmlns:p14="http://schemas.microsoft.com/office/powerpoint/2010/main" val="4163424431"/>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lede 12">
            <a:extLst>
              <a:ext uri="{FF2B5EF4-FFF2-40B4-BE49-F238E27FC236}">
                <a16:creationId xmlns:a16="http://schemas.microsoft.com/office/drawing/2014/main" id="{37625901-D014-40DD-08A9-E0C1A4825E3D}"/>
              </a:ext>
            </a:extLst>
          </p:cNvPr>
          <p:cNvPicPr>
            <a:picLocks noChangeAspect="1"/>
          </p:cNvPicPr>
          <p:nvPr/>
        </p:nvPicPr>
        <p:blipFill>
          <a:blip r:embed="rId2"/>
          <a:stretch>
            <a:fillRect/>
          </a:stretch>
        </p:blipFill>
        <p:spPr>
          <a:xfrm>
            <a:off x="384600" y="1470456"/>
            <a:ext cx="11438432" cy="5011577"/>
          </a:xfrm>
          <a:prstGeom prst="rect">
            <a:avLst/>
          </a:prstGeom>
        </p:spPr>
      </p:pic>
      <p:pic>
        <p:nvPicPr>
          <p:cNvPr id="3" name="Billede 2">
            <a:extLst>
              <a:ext uri="{FF2B5EF4-FFF2-40B4-BE49-F238E27FC236}">
                <a16:creationId xmlns:a16="http://schemas.microsoft.com/office/drawing/2014/main" id="{4650986D-C6B1-283A-1D26-F96E10B9D033}"/>
              </a:ext>
            </a:extLst>
          </p:cNvPr>
          <p:cNvPicPr>
            <a:picLocks noChangeAspect="1"/>
          </p:cNvPicPr>
          <p:nvPr/>
        </p:nvPicPr>
        <p:blipFill>
          <a:blip r:embed="rId3"/>
          <a:stretch>
            <a:fillRect/>
          </a:stretch>
        </p:blipFill>
        <p:spPr>
          <a:xfrm>
            <a:off x="384600" y="375967"/>
            <a:ext cx="1780785" cy="611661"/>
          </a:xfrm>
          <a:prstGeom prst="rect">
            <a:avLst/>
          </a:prstGeom>
        </p:spPr>
      </p:pic>
      <p:sp>
        <p:nvSpPr>
          <p:cNvPr id="4" name="Titel 1">
            <a:extLst>
              <a:ext uri="{FF2B5EF4-FFF2-40B4-BE49-F238E27FC236}">
                <a16:creationId xmlns:a16="http://schemas.microsoft.com/office/drawing/2014/main" id="{331CDBAD-2069-5D5F-1F06-6E114DB464EC}"/>
              </a:ext>
            </a:extLst>
          </p:cNvPr>
          <p:cNvSpPr txBox="1">
            <a:spLocks/>
          </p:cNvSpPr>
          <p:nvPr/>
        </p:nvSpPr>
        <p:spPr>
          <a:xfrm>
            <a:off x="827504" y="191352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Er det farligt?</a:t>
            </a:r>
            <a:endParaRPr lang="da-DK" sz="3400" dirty="0">
              <a:solidFill>
                <a:schemeClr val="bg1"/>
              </a:solidFill>
            </a:endParaRPr>
          </a:p>
        </p:txBody>
      </p:sp>
      <p:sp>
        <p:nvSpPr>
          <p:cNvPr id="5" name="Tekstfelt 4">
            <a:extLst>
              <a:ext uri="{FF2B5EF4-FFF2-40B4-BE49-F238E27FC236}">
                <a16:creationId xmlns:a16="http://schemas.microsoft.com/office/drawing/2014/main" id="{EAB1B03F-8974-7DD7-0449-4FC278D26EC8}"/>
              </a:ext>
            </a:extLst>
          </p:cNvPr>
          <p:cNvSpPr txBox="1"/>
          <p:nvPr/>
        </p:nvSpPr>
        <p:spPr>
          <a:xfrm>
            <a:off x="827504" y="2959200"/>
            <a:ext cx="6041832" cy="2893100"/>
          </a:xfrm>
          <a:prstGeom prst="rect">
            <a:avLst/>
          </a:prstGeom>
          <a:noFill/>
        </p:spPr>
        <p:txBody>
          <a:bodyPr wrap="square" rtlCol="0">
            <a:spAutoFit/>
          </a:bodyPr>
          <a:lstStyle/>
          <a:p>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Produkter, der bliver til farligt affald, er ikke nødvendigvis skadelige, når man bruger dem, men de kan skade natur og mennesker, når de bliver kasseret.</a:t>
            </a:r>
          </a:p>
          <a:p>
            <a:endPar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Smider man det ud sammen med restaffaldet, </a:t>
            </a:r>
          </a:p>
          <a:p>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vil de skadelige stoffer ende i naturen.</a:t>
            </a:r>
          </a:p>
          <a:p>
            <a:endPar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Nogle produkter har faremærker på for at vise, </a:t>
            </a:r>
          </a:p>
          <a:p>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at de skal anvendes forsigtigt.</a:t>
            </a:r>
          </a:p>
          <a:p>
            <a:endPar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Alle produkter med faremærker skal afleveres som </a:t>
            </a:r>
          </a:p>
          <a:p>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farligt affald, også tomme emballager.</a:t>
            </a:r>
          </a:p>
          <a:p>
            <a:endPar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6" name="Billede 15">
            <a:extLst>
              <a:ext uri="{FF2B5EF4-FFF2-40B4-BE49-F238E27FC236}">
                <a16:creationId xmlns:a16="http://schemas.microsoft.com/office/drawing/2014/main" id="{8E057D9D-9D39-589C-E040-F44BED7EEF22}"/>
              </a:ext>
            </a:extLst>
          </p:cNvPr>
          <p:cNvPicPr>
            <a:picLocks noChangeAspect="1"/>
          </p:cNvPicPr>
          <p:nvPr/>
        </p:nvPicPr>
        <p:blipFill>
          <a:blip r:embed="rId4"/>
          <a:stretch>
            <a:fillRect/>
          </a:stretch>
        </p:blipFill>
        <p:spPr>
          <a:xfrm>
            <a:off x="8289870" y="1470456"/>
            <a:ext cx="3533162" cy="5011577"/>
          </a:xfrm>
          <a:prstGeom prst="rect">
            <a:avLst/>
          </a:prstGeom>
        </p:spPr>
      </p:pic>
      <p:sp>
        <p:nvSpPr>
          <p:cNvPr id="8" name="Afrundet rektangulær billedforklaring 4">
            <a:extLst>
              <a:ext uri="{FF2B5EF4-FFF2-40B4-BE49-F238E27FC236}">
                <a16:creationId xmlns:a16="http://schemas.microsoft.com/office/drawing/2014/main" id="{2C9306AE-B3A3-A623-E852-5F0099DB88F8}"/>
              </a:ext>
            </a:extLst>
          </p:cNvPr>
          <p:cNvSpPr/>
          <p:nvPr/>
        </p:nvSpPr>
        <p:spPr>
          <a:xfrm flipH="1">
            <a:off x="5296126" y="4040163"/>
            <a:ext cx="1657402" cy="644021"/>
          </a:xfrm>
          <a:prstGeom prst="wedgeRoundRectCallout">
            <a:avLst>
              <a:gd name="adj1" fmla="val -34165"/>
              <a:gd name="adj2" fmla="val 85573"/>
              <a:gd name="adj3" fmla="val 16667"/>
            </a:avLst>
          </a:prstGeom>
          <a:solidFill>
            <a:srgbClr val="017176"/>
          </a:solidFill>
          <a:ln>
            <a:solidFill>
              <a:srgbClr val="0171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sp>
        <p:nvSpPr>
          <p:cNvPr id="10" name="Tekstfelt 7">
            <a:extLst>
              <a:ext uri="{FF2B5EF4-FFF2-40B4-BE49-F238E27FC236}">
                <a16:creationId xmlns:a16="http://schemas.microsoft.com/office/drawing/2014/main" id="{97F0A7D3-AEED-BAF1-9D05-8CCA46F004CC}"/>
              </a:ext>
            </a:extLst>
          </p:cNvPr>
          <p:cNvSpPr txBox="1"/>
          <p:nvPr/>
        </p:nvSpPr>
        <p:spPr>
          <a:xfrm>
            <a:off x="5442243" y="4100564"/>
            <a:ext cx="1558097" cy="523220"/>
          </a:xfrm>
          <a:prstGeom prst="rect">
            <a:avLst/>
          </a:prstGeom>
          <a:noFill/>
        </p:spPr>
        <p:txBody>
          <a:bodyPr wrap="square">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1400" b="1" dirty="0">
                <a:solidFill>
                  <a:schemeClr val="bg1"/>
                </a:solidFill>
                <a:latin typeface="Bradley Hand ITC" panose="020F0502020204030204" pitchFamily="34" charset="0"/>
                <a:ea typeface="Brush Script MT" panose="03060802040406070304" pitchFamily="66" charset="-122"/>
                <a:cs typeface="Bradley Hand ITC" panose="020F0502020204030204" pitchFamily="34" charset="0"/>
              </a:rPr>
              <a:t>Jeg ser ikke altid så farlig ud</a:t>
            </a:r>
            <a:endParaRPr lang="da-DK" sz="1400" b="1" dirty="0">
              <a:latin typeface="Bradley Hand ITC" panose="020F0502020204030204" pitchFamily="34" charset="0"/>
              <a:ea typeface="Brush Script MT" panose="03060802040406070304" pitchFamily="66" charset="-122"/>
              <a:cs typeface="Bradley Hand ITC" panose="020F0502020204030204" pitchFamily="34" charset="0"/>
            </a:endParaRPr>
          </a:p>
        </p:txBody>
      </p:sp>
      <p:pic>
        <p:nvPicPr>
          <p:cNvPr id="6" name="Billede 5">
            <a:extLst>
              <a:ext uri="{FF2B5EF4-FFF2-40B4-BE49-F238E27FC236}">
                <a16:creationId xmlns:a16="http://schemas.microsoft.com/office/drawing/2014/main" id="{7CC677F6-2DDF-3175-E1A8-ED739299008C}"/>
              </a:ext>
            </a:extLst>
          </p:cNvPr>
          <p:cNvPicPr>
            <a:picLocks noChangeAspect="1"/>
          </p:cNvPicPr>
          <p:nvPr/>
        </p:nvPicPr>
        <p:blipFill>
          <a:blip r:embed="rId5"/>
          <a:stretch>
            <a:fillRect/>
          </a:stretch>
        </p:blipFill>
        <p:spPr>
          <a:xfrm>
            <a:off x="6183216" y="4437811"/>
            <a:ext cx="2376009" cy="2191822"/>
          </a:xfrm>
          <a:prstGeom prst="rect">
            <a:avLst/>
          </a:prstGeom>
        </p:spPr>
      </p:pic>
    </p:spTree>
    <p:extLst>
      <p:ext uri="{BB962C8B-B14F-4D97-AF65-F5344CB8AC3E}">
        <p14:creationId xmlns:p14="http://schemas.microsoft.com/office/powerpoint/2010/main" val="1339234940"/>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lede 12">
            <a:extLst>
              <a:ext uri="{FF2B5EF4-FFF2-40B4-BE49-F238E27FC236}">
                <a16:creationId xmlns:a16="http://schemas.microsoft.com/office/drawing/2014/main" id="{37625901-D014-40DD-08A9-E0C1A4825E3D}"/>
              </a:ext>
            </a:extLst>
          </p:cNvPr>
          <p:cNvPicPr>
            <a:picLocks noChangeAspect="1"/>
          </p:cNvPicPr>
          <p:nvPr/>
        </p:nvPicPr>
        <p:blipFill>
          <a:blip r:embed="rId2"/>
          <a:stretch>
            <a:fillRect/>
          </a:stretch>
        </p:blipFill>
        <p:spPr>
          <a:xfrm>
            <a:off x="384599" y="1470456"/>
            <a:ext cx="11406348" cy="5011577"/>
          </a:xfrm>
          <a:prstGeom prst="rect">
            <a:avLst/>
          </a:prstGeom>
        </p:spPr>
      </p:pic>
      <p:pic>
        <p:nvPicPr>
          <p:cNvPr id="3" name="Billede 2">
            <a:extLst>
              <a:ext uri="{FF2B5EF4-FFF2-40B4-BE49-F238E27FC236}">
                <a16:creationId xmlns:a16="http://schemas.microsoft.com/office/drawing/2014/main" id="{4650986D-C6B1-283A-1D26-F96E10B9D033}"/>
              </a:ext>
            </a:extLst>
          </p:cNvPr>
          <p:cNvPicPr>
            <a:picLocks noChangeAspect="1"/>
          </p:cNvPicPr>
          <p:nvPr/>
        </p:nvPicPr>
        <p:blipFill>
          <a:blip r:embed="rId3"/>
          <a:stretch>
            <a:fillRect/>
          </a:stretch>
        </p:blipFill>
        <p:spPr>
          <a:xfrm>
            <a:off x="384600" y="375967"/>
            <a:ext cx="1780785" cy="611661"/>
          </a:xfrm>
          <a:prstGeom prst="rect">
            <a:avLst/>
          </a:prstGeom>
        </p:spPr>
      </p:pic>
      <p:sp>
        <p:nvSpPr>
          <p:cNvPr id="4" name="Titel 1">
            <a:extLst>
              <a:ext uri="{FF2B5EF4-FFF2-40B4-BE49-F238E27FC236}">
                <a16:creationId xmlns:a16="http://schemas.microsoft.com/office/drawing/2014/main" id="{331CDBAD-2069-5D5F-1F06-6E114DB464EC}"/>
              </a:ext>
            </a:extLst>
          </p:cNvPr>
          <p:cNvSpPr txBox="1">
            <a:spLocks/>
          </p:cNvSpPr>
          <p:nvPr/>
        </p:nvSpPr>
        <p:spPr>
          <a:xfrm>
            <a:off x="827504" y="191352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En rød kasse til </a:t>
            </a:r>
          </a:p>
          <a:p>
            <a:r>
              <a:rPr lang="da-DK" sz="3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farligt affald </a:t>
            </a:r>
            <a:endParaRPr lang="da-DK" sz="3400" dirty="0">
              <a:solidFill>
                <a:schemeClr val="bg1"/>
              </a:solidFill>
            </a:endParaRPr>
          </a:p>
        </p:txBody>
      </p:sp>
      <p:sp>
        <p:nvSpPr>
          <p:cNvPr id="5" name="Tekstfelt 4">
            <a:extLst>
              <a:ext uri="{FF2B5EF4-FFF2-40B4-BE49-F238E27FC236}">
                <a16:creationId xmlns:a16="http://schemas.microsoft.com/office/drawing/2014/main" id="{EAB1B03F-8974-7DD7-0449-4FC278D26EC8}"/>
              </a:ext>
            </a:extLst>
          </p:cNvPr>
          <p:cNvSpPr txBox="1"/>
          <p:nvPr/>
        </p:nvSpPr>
        <p:spPr>
          <a:xfrm>
            <a:off x="827504" y="3239087"/>
            <a:ext cx="5209131" cy="1815882"/>
          </a:xfrm>
          <a:prstGeom prst="rect">
            <a:avLst/>
          </a:prstGeom>
          <a:noFill/>
        </p:spPr>
        <p:txBody>
          <a:bodyPr wrap="square" rtlCol="0">
            <a:spAutoFit/>
          </a:bodyPr>
          <a:lstStyle/>
          <a:p>
            <a:r>
              <a:rPr lang="da-DK" sz="1400" b="0" i="0" u="none" strike="noStrike"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Farligt affald kan altid afleveres på genbrugspladsen. Nu har I fået en rød kasse derhjemme til noget af det farlige affald.</a:t>
            </a:r>
          </a:p>
          <a:p>
            <a:endPar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Spraydåser, fx hårprodukter og deodoranter </a:t>
            </a:r>
          </a:p>
          <a:p>
            <a:pPr marL="285750" indent="-285750">
              <a:buFont typeface="Arial" panose="020B0604020202020204" pitchFamily="34" charset="0"/>
              <a:buChar char="•"/>
            </a:pP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Batterier </a:t>
            </a:r>
          </a:p>
          <a:p>
            <a:pPr marL="285750" indent="-285750">
              <a:buFont typeface="Arial" panose="020B0604020202020204" pitchFamily="34" charset="0"/>
              <a:buChar char="•"/>
            </a:pP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Småt elektronik, fx lommelygte eller legetøj  </a:t>
            </a:r>
          </a:p>
          <a:p>
            <a:pPr marL="285750" indent="-285750">
              <a:buFont typeface="Arial" panose="020B0604020202020204" pitchFamily="34" charset="0"/>
              <a:buChar char="•"/>
            </a:pP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Lyspærer </a:t>
            </a:r>
          </a:p>
          <a:p>
            <a:pPr marL="285750" indent="-285750">
              <a:buFont typeface="Arial" panose="020B0604020202020204" pitchFamily="34" charset="0"/>
              <a:buChar char="•"/>
            </a:pP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Kemikalie- og malingrester </a:t>
            </a:r>
          </a:p>
        </p:txBody>
      </p:sp>
      <p:pic>
        <p:nvPicPr>
          <p:cNvPr id="6" name="Billede 5">
            <a:extLst>
              <a:ext uri="{FF2B5EF4-FFF2-40B4-BE49-F238E27FC236}">
                <a16:creationId xmlns:a16="http://schemas.microsoft.com/office/drawing/2014/main" id="{698C6329-7352-4D78-3C03-2C47527A84C2}"/>
              </a:ext>
            </a:extLst>
          </p:cNvPr>
          <p:cNvPicPr>
            <a:picLocks noChangeAspect="1"/>
          </p:cNvPicPr>
          <p:nvPr/>
        </p:nvPicPr>
        <p:blipFill>
          <a:blip r:embed="rId4"/>
          <a:stretch>
            <a:fillRect/>
          </a:stretch>
        </p:blipFill>
        <p:spPr>
          <a:xfrm>
            <a:off x="1" y="5702737"/>
            <a:ext cx="5282359" cy="611661"/>
          </a:xfrm>
          <a:prstGeom prst="rect">
            <a:avLst/>
          </a:prstGeom>
        </p:spPr>
      </p:pic>
      <p:sp>
        <p:nvSpPr>
          <p:cNvPr id="7" name="Tekstfelt 6">
            <a:extLst>
              <a:ext uri="{FF2B5EF4-FFF2-40B4-BE49-F238E27FC236}">
                <a16:creationId xmlns:a16="http://schemas.microsoft.com/office/drawing/2014/main" id="{62C951C7-ED98-04F1-B34E-6289E146F4D0}"/>
              </a:ext>
            </a:extLst>
          </p:cNvPr>
          <p:cNvSpPr txBox="1"/>
          <p:nvPr/>
        </p:nvSpPr>
        <p:spPr>
          <a:xfrm>
            <a:off x="384600" y="5838028"/>
            <a:ext cx="6097656" cy="307777"/>
          </a:xfrm>
          <a:prstGeom prst="rect">
            <a:avLst/>
          </a:prstGeom>
          <a:noFill/>
        </p:spPr>
        <p:txBody>
          <a:bodyPr wrap="square">
            <a:spAutoFit/>
          </a:bodyPr>
          <a:lstStyle/>
          <a:p>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Til klassen: </a:t>
            </a:r>
            <a:r>
              <a:rPr lang="da-DK" sz="1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Hvad gør I med farligt affald derhjemme?</a:t>
            </a:r>
          </a:p>
        </p:txBody>
      </p:sp>
      <p:pic>
        <p:nvPicPr>
          <p:cNvPr id="9" name="Billede 8" descr="Et billede, der indeholder indendørs, legetøj, beholder, plast&#10;&#10;Automatisk genereret beskrivelse">
            <a:extLst>
              <a:ext uri="{FF2B5EF4-FFF2-40B4-BE49-F238E27FC236}">
                <a16:creationId xmlns:a16="http://schemas.microsoft.com/office/drawing/2014/main" id="{14F2924A-C002-1E4A-85FD-8F9AE26C3982}"/>
              </a:ext>
            </a:extLst>
          </p:cNvPr>
          <p:cNvPicPr>
            <a:picLocks noChangeAspect="1"/>
          </p:cNvPicPr>
          <p:nvPr/>
        </p:nvPicPr>
        <p:blipFill>
          <a:blip r:embed="rId5"/>
          <a:stretch>
            <a:fillRect/>
          </a:stretch>
        </p:blipFill>
        <p:spPr>
          <a:xfrm>
            <a:off x="6307595" y="2041025"/>
            <a:ext cx="5883064" cy="3870437"/>
          </a:xfrm>
          <a:prstGeom prst="rect">
            <a:avLst/>
          </a:prstGeom>
        </p:spPr>
      </p:pic>
    </p:spTree>
    <p:extLst>
      <p:ext uri="{BB962C8B-B14F-4D97-AF65-F5344CB8AC3E}">
        <p14:creationId xmlns:p14="http://schemas.microsoft.com/office/powerpoint/2010/main" val="2906299793"/>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lede 12">
            <a:extLst>
              <a:ext uri="{FF2B5EF4-FFF2-40B4-BE49-F238E27FC236}">
                <a16:creationId xmlns:a16="http://schemas.microsoft.com/office/drawing/2014/main" id="{37625901-D014-40DD-08A9-E0C1A4825E3D}"/>
              </a:ext>
            </a:extLst>
          </p:cNvPr>
          <p:cNvPicPr>
            <a:picLocks noChangeAspect="1"/>
          </p:cNvPicPr>
          <p:nvPr/>
        </p:nvPicPr>
        <p:blipFill>
          <a:blip r:embed="rId2"/>
          <a:stretch>
            <a:fillRect/>
          </a:stretch>
        </p:blipFill>
        <p:spPr>
          <a:xfrm>
            <a:off x="384600" y="1470456"/>
            <a:ext cx="10454849" cy="5011577"/>
          </a:xfrm>
          <a:prstGeom prst="rect">
            <a:avLst/>
          </a:prstGeom>
        </p:spPr>
      </p:pic>
      <p:pic>
        <p:nvPicPr>
          <p:cNvPr id="10" name="Billede 9">
            <a:hlinkClick r:id="rId3"/>
            <a:extLst>
              <a:ext uri="{FF2B5EF4-FFF2-40B4-BE49-F238E27FC236}">
                <a16:creationId xmlns:a16="http://schemas.microsoft.com/office/drawing/2014/main" id="{9378FCA7-ABA0-0354-0EE1-64D54B0F812A}"/>
              </a:ext>
            </a:extLst>
          </p:cNvPr>
          <p:cNvPicPr>
            <a:picLocks noChangeAspect="1"/>
          </p:cNvPicPr>
          <p:nvPr/>
        </p:nvPicPr>
        <p:blipFill>
          <a:blip r:embed="rId4"/>
          <a:stretch>
            <a:fillRect/>
          </a:stretch>
        </p:blipFill>
        <p:spPr>
          <a:xfrm>
            <a:off x="5156423" y="2086867"/>
            <a:ext cx="7032791" cy="3768865"/>
          </a:xfrm>
          <a:prstGeom prst="rect">
            <a:avLst/>
          </a:prstGeom>
        </p:spPr>
      </p:pic>
      <p:pic>
        <p:nvPicPr>
          <p:cNvPr id="3" name="Billede 2">
            <a:extLst>
              <a:ext uri="{FF2B5EF4-FFF2-40B4-BE49-F238E27FC236}">
                <a16:creationId xmlns:a16="http://schemas.microsoft.com/office/drawing/2014/main" id="{4650986D-C6B1-283A-1D26-F96E10B9D033}"/>
              </a:ext>
            </a:extLst>
          </p:cNvPr>
          <p:cNvPicPr>
            <a:picLocks noChangeAspect="1"/>
          </p:cNvPicPr>
          <p:nvPr/>
        </p:nvPicPr>
        <p:blipFill>
          <a:blip r:embed="rId5"/>
          <a:stretch>
            <a:fillRect/>
          </a:stretch>
        </p:blipFill>
        <p:spPr>
          <a:xfrm>
            <a:off x="384600" y="375967"/>
            <a:ext cx="1780785" cy="611661"/>
          </a:xfrm>
          <a:prstGeom prst="rect">
            <a:avLst/>
          </a:prstGeom>
        </p:spPr>
      </p:pic>
      <p:sp>
        <p:nvSpPr>
          <p:cNvPr id="4" name="Titel 1">
            <a:extLst>
              <a:ext uri="{FF2B5EF4-FFF2-40B4-BE49-F238E27FC236}">
                <a16:creationId xmlns:a16="http://schemas.microsoft.com/office/drawing/2014/main" id="{331CDBAD-2069-5D5F-1F06-6E114DB464EC}"/>
              </a:ext>
            </a:extLst>
          </p:cNvPr>
          <p:cNvSpPr txBox="1">
            <a:spLocks/>
          </p:cNvSpPr>
          <p:nvPr/>
        </p:nvSpPr>
        <p:spPr>
          <a:xfrm>
            <a:off x="978281" y="1895324"/>
            <a:ext cx="4981575" cy="23211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da-DK" sz="1800" spc="200" dirty="0">
                <a:solidFill>
                  <a:srgbClr val="037CBF"/>
                </a:solidFill>
                <a:latin typeface="Helvetica Neue" panose="02000503000000020004" pitchFamily="2" charset="0"/>
                <a:ea typeface="Helvetica Neue" panose="02000503000000020004" pitchFamily="2" charset="0"/>
                <a:cs typeface="Helvetica Neue" panose="02000503000000020004" pitchFamily="2" charset="0"/>
              </a:rPr>
              <a:t>FILM</a:t>
            </a:r>
            <a:endParaRPr lang="da-DK" sz="3600" spc="200" dirty="0">
              <a:solidFill>
                <a:srgbClr val="037CBF"/>
              </a:solidFill>
              <a:latin typeface="Helvetica Neue" panose="02000503000000020004" pitchFamily="2" charset="0"/>
              <a:ea typeface="Helvetica Neue" panose="02000503000000020004" pitchFamily="2" charset="0"/>
              <a:cs typeface="Helvetica Neue" panose="02000503000000020004" pitchFamily="2" charset="0"/>
            </a:endParaRPr>
          </a:p>
          <a:p>
            <a:pPr>
              <a:lnSpc>
                <a:spcPct val="100000"/>
              </a:lnSpc>
              <a:spcBef>
                <a:spcPts val="0"/>
              </a:spcBef>
            </a:pPr>
            <a:r>
              <a:rPr lang="da-DK" sz="3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Sortering af </a:t>
            </a:r>
          </a:p>
          <a:p>
            <a:pPr>
              <a:lnSpc>
                <a:spcPct val="100000"/>
              </a:lnSpc>
              <a:spcBef>
                <a:spcPts val="0"/>
              </a:spcBef>
            </a:pPr>
            <a:r>
              <a:rPr lang="da-DK" sz="3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farligt affald</a:t>
            </a:r>
            <a:endParaRPr lang="da-DK" sz="3600" dirty="0">
              <a:solidFill>
                <a:schemeClr val="bg1"/>
              </a:solidFill>
            </a:endParaRPr>
          </a:p>
        </p:txBody>
      </p:sp>
      <p:sp>
        <p:nvSpPr>
          <p:cNvPr id="6" name="Afrundet rektangulær billedforklaring 4">
            <a:extLst>
              <a:ext uri="{FF2B5EF4-FFF2-40B4-BE49-F238E27FC236}">
                <a16:creationId xmlns:a16="http://schemas.microsoft.com/office/drawing/2014/main" id="{7D07EA87-789E-D29B-8147-5F0C2A19583A}"/>
              </a:ext>
            </a:extLst>
          </p:cNvPr>
          <p:cNvSpPr/>
          <p:nvPr/>
        </p:nvSpPr>
        <p:spPr>
          <a:xfrm flipH="1">
            <a:off x="1138164" y="3739663"/>
            <a:ext cx="1558096" cy="644021"/>
          </a:xfrm>
          <a:prstGeom prst="wedgeRoundRectCallout">
            <a:avLst>
              <a:gd name="adj1" fmla="val -34165"/>
              <a:gd name="adj2" fmla="val 85573"/>
              <a:gd name="adj3" fmla="val 16667"/>
            </a:avLst>
          </a:prstGeom>
          <a:solidFill>
            <a:srgbClr val="017176"/>
          </a:solidFill>
          <a:ln>
            <a:solidFill>
              <a:srgbClr val="0171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sp>
        <p:nvSpPr>
          <p:cNvPr id="15" name="Tekstfelt 7">
            <a:extLst>
              <a:ext uri="{FF2B5EF4-FFF2-40B4-BE49-F238E27FC236}">
                <a16:creationId xmlns:a16="http://schemas.microsoft.com/office/drawing/2014/main" id="{D4CB2F62-51D3-2A13-546B-5AEC49853073}"/>
              </a:ext>
            </a:extLst>
          </p:cNvPr>
          <p:cNvSpPr txBox="1"/>
          <p:nvPr/>
        </p:nvSpPr>
        <p:spPr>
          <a:xfrm>
            <a:off x="1269167" y="3800064"/>
            <a:ext cx="1558097" cy="523220"/>
          </a:xfrm>
          <a:prstGeom prst="rect">
            <a:avLst/>
          </a:prstGeom>
          <a:noFill/>
        </p:spPr>
        <p:txBody>
          <a:bodyPr wrap="square">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1400" b="1" dirty="0">
                <a:solidFill>
                  <a:schemeClr val="bg1"/>
                </a:solidFill>
                <a:latin typeface="Bradley Hand ITC" panose="020F0502020204030204" pitchFamily="34" charset="0"/>
                <a:ea typeface="Brush Script MT" panose="03060802040406070304" pitchFamily="66" charset="-122"/>
                <a:cs typeface="Bradley Hand ITC" panose="020F0502020204030204" pitchFamily="34" charset="0"/>
              </a:rPr>
              <a:t>Jeg kræver særbehandling</a:t>
            </a:r>
            <a:endParaRPr lang="da-DK" sz="1400" b="1" dirty="0">
              <a:latin typeface="Bradley Hand ITC" panose="020F0502020204030204" pitchFamily="34" charset="0"/>
              <a:ea typeface="Brush Script MT" panose="03060802040406070304" pitchFamily="66" charset="-122"/>
              <a:cs typeface="Bradley Hand ITC" panose="020F0502020204030204" pitchFamily="34" charset="0"/>
            </a:endParaRPr>
          </a:p>
        </p:txBody>
      </p:sp>
      <p:grpSp>
        <p:nvGrpSpPr>
          <p:cNvPr id="2" name="Gruppe 1">
            <a:extLst>
              <a:ext uri="{FF2B5EF4-FFF2-40B4-BE49-F238E27FC236}">
                <a16:creationId xmlns:a16="http://schemas.microsoft.com/office/drawing/2014/main" id="{98956C88-196A-D992-5903-298BF683B327}"/>
              </a:ext>
            </a:extLst>
          </p:cNvPr>
          <p:cNvGrpSpPr/>
          <p:nvPr/>
        </p:nvGrpSpPr>
        <p:grpSpPr>
          <a:xfrm>
            <a:off x="8347519" y="3541378"/>
            <a:ext cx="866273" cy="854242"/>
            <a:chOff x="9197108" y="3604869"/>
            <a:chExt cx="866273" cy="854242"/>
          </a:xfrm>
        </p:grpSpPr>
        <p:sp>
          <p:nvSpPr>
            <p:cNvPr id="7" name="Ellipse 6">
              <a:extLst>
                <a:ext uri="{FF2B5EF4-FFF2-40B4-BE49-F238E27FC236}">
                  <a16:creationId xmlns:a16="http://schemas.microsoft.com/office/drawing/2014/main" id="{3D65A2B0-0CA0-8E69-74B3-1DF96C9DB813}"/>
                </a:ext>
              </a:extLst>
            </p:cNvPr>
            <p:cNvSpPr/>
            <p:nvPr/>
          </p:nvSpPr>
          <p:spPr>
            <a:xfrm>
              <a:off x="9197108" y="3604869"/>
              <a:ext cx="866273" cy="854242"/>
            </a:xfrm>
            <a:prstGeom prst="ellipse">
              <a:avLst/>
            </a:prstGeom>
            <a:solidFill>
              <a:srgbClr val="5A94CE"/>
            </a:solidFill>
            <a:ln>
              <a:solidFill>
                <a:srgbClr val="5A94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2" name="Grafik 11" descr="Afspil med massiv udfyldning">
              <a:hlinkClick r:id="rId3"/>
              <a:extLst>
                <a:ext uri="{FF2B5EF4-FFF2-40B4-BE49-F238E27FC236}">
                  <a16:creationId xmlns:a16="http://schemas.microsoft.com/office/drawing/2014/main" id="{135C1898-74D1-9183-1C87-EE395B33DF7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44459" y="3672529"/>
              <a:ext cx="718922" cy="718922"/>
            </a:xfrm>
            <a:prstGeom prst="rect">
              <a:avLst/>
            </a:prstGeom>
          </p:spPr>
        </p:pic>
      </p:grpSp>
      <p:pic>
        <p:nvPicPr>
          <p:cNvPr id="11" name="Billede 10" descr="Et billede, der indeholder tekst, skilt, clipart&#10;&#10;Automatisk genereret beskrivelse">
            <a:extLst>
              <a:ext uri="{FF2B5EF4-FFF2-40B4-BE49-F238E27FC236}">
                <a16:creationId xmlns:a16="http://schemas.microsoft.com/office/drawing/2014/main" id="{3B96025A-133C-4B30-EA21-909466A87E0F}"/>
              </a:ext>
            </a:extLst>
          </p:cNvPr>
          <p:cNvPicPr>
            <a:picLocks noChangeAspect="1"/>
          </p:cNvPicPr>
          <p:nvPr/>
        </p:nvPicPr>
        <p:blipFill>
          <a:blip r:embed="rId8"/>
          <a:stretch>
            <a:fillRect/>
          </a:stretch>
        </p:blipFill>
        <p:spPr>
          <a:xfrm>
            <a:off x="2686995" y="3784248"/>
            <a:ext cx="1669944" cy="2337922"/>
          </a:xfrm>
          <a:prstGeom prst="rect">
            <a:avLst/>
          </a:prstGeom>
        </p:spPr>
      </p:pic>
      <p:sp>
        <p:nvSpPr>
          <p:cNvPr id="8" name="Tekstfelt 7">
            <a:extLst>
              <a:ext uri="{FF2B5EF4-FFF2-40B4-BE49-F238E27FC236}">
                <a16:creationId xmlns:a16="http://schemas.microsoft.com/office/drawing/2014/main" id="{66346BE4-2936-5585-6B8A-A141F3E17737}"/>
              </a:ext>
            </a:extLst>
          </p:cNvPr>
          <p:cNvSpPr txBox="1"/>
          <p:nvPr/>
        </p:nvSpPr>
        <p:spPr>
          <a:xfrm>
            <a:off x="5056094" y="5923392"/>
            <a:ext cx="6096000" cy="369332"/>
          </a:xfrm>
          <a:prstGeom prst="rect">
            <a:avLst/>
          </a:prstGeom>
          <a:noFill/>
        </p:spPr>
        <p:txBody>
          <a:bodyPr wrap="square">
            <a:spAutoFit/>
          </a:bodyPr>
          <a:lstStyle/>
          <a:p>
            <a:r>
              <a:rPr lang="da-DK" dirty="0">
                <a:solidFill>
                  <a:schemeClr val="bg1"/>
                </a:solidFill>
                <a:hlinkClick r:id="rId3">
                  <a:extLst>
                    <a:ext uri="{A12FA001-AC4F-418D-AE19-62706E023703}">
                      <ahyp:hlinkClr xmlns:ahyp="http://schemas.microsoft.com/office/drawing/2018/hyperlinkcolor" val="tx"/>
                    </a:ext>
                  </a:extLst>
                </a:hlinkClick>
              </a:rPr>
              <a:t>https://youtu.be/E6x5EGLYuKc</a:t>
            </a:r>
            <a:endParaRPr lang="da-DK" dirty="0">
              <a:solidFill>
                <a:schemeClr val="bg1"/>
              </a:solidFill>
            </a:endParaRPr>
          </a:p>
        </p:txBody>
      </p:sp>
    </p:spTree>
    <p:extLst>
      <p:ext uri="{BB962C8B-B14F-4D97-AF65-F5344CB8AC3E}">
        <p14:creationId xmlns:p14="http://schemas.microsoft.com/office/powerpoint/2010/main" val="3587259857"/>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6B299B00-3C44-3F47-CDF5-95026156E152}"/>
              </a:ext>
            </a:extLst>
          </p:cNvPr>
          <p:cNvPicPr>
            <a:picLocks noChangeAspect="1"/>
          </p:cNvPicPr>
          <p:nvPr/>
        </p:nvPicPr>
        <p:blipFill>
          <a:blip r:embed="rId2"/>
          <a:stretch>
            <a:fillRect/>
          </a:stretch>
        </p:blipFill>
        <p:spPr>
          <a:xfrm>
            <a:off x="384600" y="1470456"/>
            <a:ext cx="5711400" cy="5011577"/>
          </a:xfrm>
          <a:prstGeom prst="rect">
            <a:avLst/>
          </a:prstGeom>
        </p:spPr>
      </p:pic>
      <p:pic>
        <p:nvPicPr>
          <p:cNvPr id="3" name="Billede 2">
            <a:extLst>
              <a:ext uri="{FF2B5EF4-FFF2-40B4-BE49-F238E27FC236}">
                <a16:creationId xmlns:a16="http://schemas.microsoft.com/office/drawing/2014/main" id="{3FE60002-82C2-7D02-3CF4-5DB2A7B31C65}"/>
              </a:ext>
            </a:extLst>
          </p:cNvPr>
          <p:cNvPicPr>
            <a:picLocks noChangeAspect="1"/>
          </p:cNvPicPr>
          <p:nvPr/>
        </p:nvPicPr>
        <p:blipFill>
          <a:blip r:embed="rId3">
            <a:alphaModFix amt="35000"/>
          </a:blip>
          <a:stretch>
            <a:fillRect/>
          </a:stretch>
        </p:blipFill>
        <p:spPr>
          <a:xfrm>
            <a:off x="384600" y="375967"/>
            <a:ext cx="1780785" cy="611661"/>
          </a:xfrm>
          <a:prstGeom prst="rect">
            <a:avLst/>
          </a:prstGeom>
        </p:spPr>
      </p:pic>
      <p:sp>
        <p:nvSpPr>
          <p:cNvPr id="6" name="Rektangel 5">
            <a:extLst>
              <a:ext uri="{FF2B5EF4-FFF2-40B4-BE49-F238E27FC236}">
                <a16:creationId xmlns:a16="http://schemas.microsoft.com/office/drawing/2014/main" id="{C09CAF14-39BA-6237-3959-2CC03EC48506}"/>
              </a:ext>
            </a:extLst>
          </p:cNvPr>
          <p:cNvSpPr/>
          <p:nvPr/>
        </p:nvSpPr>
        <p:spPr>
          <a:xfrm>
            <a:off x="384600" y="1470456"/>
            <a:ext cx="5711400" cy="5011577"/>
          </a:xfrm>
          <a:prstGeom prst="rect">
            <a:avLst/>
          </a:prstGeom>
          <a:solidFill>
            <a:srgbClr val="E2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id="{76D90D9D-1FE7-AA77-A817-301500D4F0D0}"/>
              </a:ext>
            </a:extLst>
          </p:cNvPr>
          <p:cNvSpPr/>
          <p:nvPr/>
        </p:nvSpPr>
        <p:spPr>
          <a:xfrm>
            <a:off x="6096000" y="1470456"/>
            <a:ext cx="5711400" cy="5011577"/>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kstfelt 7">
            <a:extLst>
              <a:ext uri="{FF2B5EF4-FFF2-40B4-BE49-F238E27FC236}">
                <a16:creationId xmlns:a16="http://schemas.microsoft.com/office/drawing/2014/main" id="{30CDB64F-FA0E-5D8B-4261-FB5A78946BE8}"/>
              </a:ext>
            </a:extLst>
          </p:cNvPr>
          <p:cNvSpPr txBox="1"/>
          <p:nvPr/>
        </p:nvSpPr>
        <p:spPr>
          <a:xfrm>
            <a:off x="872194" y="1785889"/>
            <a:ext cx="5091113" cy="615553"/>
          </a:xfrm>
          <a:prstGeom prst="rect">
            <a:avLst/>
          </a:prstGeom>
          <a:noFill/>
        </p:spPr>
        <p:txBody>
          <a:bodyPr wrap="square" rtlCol="0">
            <a:spAutoFit/>
          </a:bodyPr>
          <a:lstStyle/>
          <a:p>
            <a:r>
              <a:rPr lang="da-DK" sz="3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Ja, tak</a:t>
            </a:r>
          </a:p>
        </p:txBody>
      </p:sp>
      <p:sp>
        <p:nvSpPr>
          <p:cNvPr id="9" name="Tekstfelt 8">
            <a:extLst>
              <a:ext uri="{FF2B5EF4-FFF2-40B4-BE49-F238E27FC236}">
                <a16:creationId xmlns:a16="http://schemas.microsoft.com/office/drawing/2014/main" id="{CB05570B-FD56-8918-B5DF-28223C60AE9B}"/>
              </a:ext>
            </a:extLst>
          </p:cNvPr>
          <p:cNvSpPr txBox="1"/>
          <p:nvPr/>
        </p:nvSpPr>
        <p:spPr>
          <a:xfrm>
            <a:off x="6583594" y="1785889"/>
            <a:ext cx="5091113" cy="615553"/>
          </a:xfrm>
          <a:prstGeom prst="rect">
            <a:avLst/>
          </a:prstGeom>
          <a:noFill/>
        </p:spPr>
        <p:txBody>
          <a:bodyPr wrap="square" rtlCol="0">
            <a:spAutoFit/>
          </a:bodyPr>
          <a:lstStyle/>
          <a:p>
            <a:r>
              <a:rPr lang="da-DK" sz="3400" b="1" dirty="0">
                <a:solidFill>
                  <a:srgbClr val="343232"/>
                </a:solidFill>
                <a:latin typeface="Helvetica Neue" panose="02000503000000020004" pitchFamily="2" charset="0"/>
                <a:ea typeface="Helvetica Neue" panose="02000503000000020004" pitchFamily="2" charset="0"/>
                <a:cs typeface="Helvetica Neue" panose="02000503000000020004" pitchFamily="2" charset="0"/>
              </a:rPr>
              <a:t>Nej, tak</a:t>
            </a:r>
          </a:p>
        </p:txBody>
      </p:sp>
      <p:sp>
        <p:nvSpPr>
          <p:cNvPr id="10" name="Tekstfelt 9">
            <a:extLst>
              <a:ext uri="{FF2B5EF4-FFF2-40B4-BE49-F238E27FC236}">
                <a16:creationId xmlns:a16="http://schemas.microsoft.com/office/drawing/2014/main" id="{4CA1DF2A-F0F1-DE82-0EE5-64D07300DE54}"/>
              </a:ext>
            </a:extLst>
          </p:cNvPr>
          <p:cNvSpPr txBox="1"/>
          <p:nvPr/>
        </p:nvSpPr>
        <p:spPr>
          <a:xfrm>
            <a:off x="872193" y="2589460"/>
            <a:ext cx="4742675" cy="3477875"/>
          </a:xfrm>
          <a:prstGeom prst="rect">
            <a:avLst/>
          </a:prstGeom>
          <a:noFill/>
        </p:spPr>
        <p:txBody>
          <a:bodyPr wrap="square" rtlCol="0">
            <a:spAutoFit/>
          </a:bodyPr>
          <a:lstStyle/>
          <a:p>
            <a:pPr marL="285750" indent="-285750">
              <a:buFont typeface="Arial" panose="020B0604020202020204" pitchFamily="34" charset="0"/>
              <a:buChar char="•"/>
            </a:pP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Malingrester, spraydåser, printerpatroner</a:t>
            </a:r>
            <a:b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br>
            <a:endParaRPr lang="da-DK" sz="1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Kemikalier</a:t>
            </a:r>
            <a:b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br>
            <a:endParaRPr lang="da-DK" sz="1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Termometer </a:t>
            </a:r>
            <a:b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br>
            <a:endParaRPr lang="da-DK" sz="1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Elpærer, LED pærer o.l.</a:t>
            </a:r>
            <a:b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br>
            <a:endParaRPr lang="da-DK" sz="1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Gødning og plantegift fra husholdningen</a:t>
            </a:r>
            <a:b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br>
            <a:r>
              <a:rPr lang="da-DK" sz="1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t>
            </a:r>
          </a:p>
          <a:p>
            <a:pPr marL="285750" indent="-285750">
              <a:buFont typeface="Arial" panose="020B0604020202020204" pitchFamily="34" charset="0"/>
              <a:buChar char="•"/>
            </a:pP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Afkalkningsmidler</a:t>
            </a:r>
            <a:b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br>
            <a:endParaRPr lang="da-DK" sz="1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Olierester</a:t>
            </a:r>
          </a:p>
          <a:p>
            <a:pPr marL="285750" indent="-285750">
              <a:buFont typeface="Arial" panose="020B0604020202020204" pitchFamily="34" charset="0"/>
              <a:buChar char="•"/>
            </a:pPr>
            <a:endParaRPr lang="da-DK" sz="1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Neglelak og neglelakfjerner</a:t>
            </a:r>
          </a:p>
          <a:p>
            <a:pPr marL="285750" indent="-285750">
              <a:buFont typeface="Arial" panose="020B0604020202020204" pitchFamily="34" charset="0"/>
              <a:buChar char="•"/>
            </a:pPr>
            <a:endParaRPr lang="da-DK" sz="1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Tomme emballager med et af faremærkerne</a:t>
            </a:r>
            <a:b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b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akut giftig eller </a:t>
            </a:r>
            <a:r>
              <a:rPr lang="da-DK" sz="1400"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sundhejdsfarlig</a:t>
            </a:r>
            <a:endPar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Tekstfelt 10">
            <a:extLst>
              <a:ext uri="{FF2B5EF4-FFF2-40B4-BE49-F238E27FC236}">
                <a16:creationId xmlns:a16="http://schemas.microsoft.com/office/drawing/2014/main" id="{F93AF938-4B2A-7F44-EB7A-B3D08AB0F0B7}"/>
              </a:ext>
            </a:extLst>
          </p:cNvPr>
          <p:cNvSpPr txBox="1"/>
          <p:nvPr/>
        </p:nvSpPr>
        <p:spPr>
          <a:xfrm>
            <a:off x="6583594" y="2589459"/>
            <a:ext cx="3656944" cy="2893100"/>
          </a:xfrm>
          <a:prstGeom prst="rect">
            <a:avLst/>
          </a:prstGeom>
          <a:noFill/>
        </p:spPr>
        <p:txBody>
          <a:bodyPr wrap="square" rtlCol="0">
            <a:spAutoFit/>
          </a:bodyPr>
          <a:lstStyle/>
          <a:p>
            <a:pPr marL="285750" indent="-285750">
              <a:buFont typeface="Arial" panose="020B0604020202020204" pitchFamily="34" charset="0"/>
              <a:buChar char="•"/>
            </a:pPr>
            <a:r>
              <a:rPr lang="da-DK" sz="1400" dirty="0">
                <a:solidFill>
                  <a:srgbClr val="343232"/>
                </a:solidFill>
                <a:latin typeface="Helvetica Neue" panose="02000503000000020004" pitchFamily="2" charset="0"/>
                <a:ea typeface="Helvetica Neue" panose="02000503000000020004" pitchFamily="2" charset="0"/>
                <a:cs typeface="Helvetica Neue" panose="02000503000000020004" pitchFamily="2" charset="0"/>
              </a:rPr>
              <a:t>Selvantændelige klude</a:t>
            </a:r>
            <a:br>
              <a:rPr lang="da-DK" sz="1400" dirty="0">
                <a:solidFill>
                  <a:srgbClr val="343232"/>
                </a:solidFill>
                <a:latin typeface="Helvetica Neue" panose="02000503000000020004" pitchFamily="2" charset="0"/>
                <a:ea typeface="Helvetica Neue" panose="02000503000000020004" pitchFamily="2" charset="0"/>
                <a:cs typeface="Helvetica Neue" panose="02000503000000020004" pitchFamily="2" charset="0"/>
              </a:rPr>
            </a:br>
            <a:endParaRPr lang="da-DK" sz="1400" dirty="0">
              <a:solidFill>
                <a:srgbClr val="343232"/>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da-DK" sz="1400" dirty="0">
                <a:solidFill>
                  <a:srgbClr val="343232"/>
                </a:solidFill>
                <a:latin typeface="Helvetica Neue" panose="02000503000000020004" pitchFamily="2" charset="0"/>
                <a:ea typeface="Helvetica Neue" panose="02000503000000020004" pitchFamily="2" charset="0"/>
                <a:cs typeface="Helvetica Neue" panose="02000503000000020004" pitchFamily="2" charset="0"/>
              </a:rPr>
              <a:t>Fyrværkeri</a:t>
            </a:r>
            <a:br>
              <a:rPr lang="da-DK" sz="1400" dirty="0">
                <a:solidFill>
                  <a:srgbClr val="343232"/>
                </a:solidFill>
                <a:latin typeface="Helvetica Neue" panose="02000503000000020004" pitchFamily="2" charset="0"/>
                <a:ea typeface="Helvetica Neue" panose="02000503000000020004" pitchFamily="2" charset="0"/>
                <a:cs typeface="Helvetica Neue" panose="02000503000000020004" pitchFamily="2" charset="0"/>
              </a:rPr>
            </a:br>
            <a:endParaRPr lang="da-DK" sz="1400" dirty="0">
              <a:solidFill>
                <a:srgbClr val="343232"/>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da-DK" sz="1400" dirty="0">
                <a:solidFill>
                  <a:srgbClr val="343232"/>
                </a:solidFill>
                <a:latin typeface="Helvetica Neue" panose="02000503000000020004" pitchFamily="2" charset="0"/>
                <a:ea typeface="Helvetica Neue" panose="02000503000000020004" pitchFamily="2" charset="0"/>
                <a:cs typeface="Helvetica Neue" panose="02000503000000020004" pitchFamily="2" charset="0"/>
              </a:rPr>
              <a:t>Trykflasker</a:t>
            </a:r>
            <a:br>
              <a:rPr lang="da-DK" sz="1400" dirty="0">
                <a:solidFill>
                  <a:srgbClr val="343232"/>
                </a:solidFill>
                <a:latin typeface="Helvetica Neue" panose="02000503000000020004" pitchFamily="2" charset="0"/>
                <a:ea typeface="Helvetica Neue" panose="02000503000000020004" pitchFamily="2" charset="0"/>
                <a:cs typeface="Helvetica Neue" panose="02000503000000020004" pitchFamily="2" charset="0"/>
              </a:rPr>
            </a:br>
            <a:endParaRPr lang="da-DK" sz="1400" dirty="0">
              <a:solidFill>
                <a:srgbClr val="343232"/>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da-DK" sz="1400" dirty="0">
                <a:solidFill>
                  <a:srgbClr val="343232"/>
                </a:solidFill>
                <a:latin typeface="Helvetica Neue" panose="02000503000000020004" pitchFamily="2" charset="0"/>
                <a:ea typeface="Helvetica Neue" panose="02000503000000020004" pitchFamily="2" charset="0"/>
                <a:cs typeface="Helvetica Neue" panose="02000503000000020004" pitchFamily="2" charset="0"/>
              </a:rPr>
              <a:t>Ammunition, sprængstoffer eller våben</a:t>
            </a:r>
            <a:br>
              <a:rPr lang="da-DK" sz="1400" dirty="0">
                <a:solidFill>
                  <a:srgbClr val="343232"/>
                </a:solidFill>
                <a:latin typeface="Helvetica Neue" panose="02000503000000020004" pitchFamily="2" charset="0"/>
                <a:ea typeface="Helvetica Neue" panose="02000503000000020004" pitchFamily="2" charset="0"/>
                <a:cs typeface="Helvetica Neue" panose="02000503000000020004" pitchFamily="2" charset="0"/>
              </a:rPr>
            </a:br>
            <a:endParaRPr lang="da-DK" sz="1400" dirty="0">
              <a:solidFill>
                <a:srgbClr val="343232"/>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da-DK" sz="1400" dirty="0">
                <a:solidFill>
                  <a:srgbClr val="343232"/>
                </a:solidFill>
                <a:latin typeface="Helvetica Neue" panose="02000503000000020004" pitchFamily="2" charset="0"/>
                <a:ea typeface="Helvetica Neue" panose="02000503000000020004" pitchFamily="2" charset="0"/>
                <a:cs typeface="Helvetica Neue" panose="02000503000000020004" pitchFamily="2" charset="0"/>
              </a:rPr>
              <a:t>Kanyler</a:t>
            </a:r>
            <a:br>
              <a:rPr lang="da-DK" sz="1400" dirty="0">
                <a:solidFill>
                  <a:srgbClr val="343232"/>
                </a:solidFill>
                <a:latin typeface="Helvetica Neue" panose="02000503000000020004" pitchFamily="2" charset="0"/>
                <a:ea typeface="Helvetica Neue" panose="02000503000000020004" pitchFamily="2" charset="0"/>
                <a:cs typeface="Helvetica Neue" panose="02000503000000020004" pitchFamily="2" charset="0"/>
              </a:rPr>
            </a:br>
            <a:endParaRPr lang="da-DK" sz="1400" dirty="0">
              <a:solidFill>
                <a:srgbClr val="343232"/>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da-DK" sz="1400" dirty="0">
                <a:solidFill>
                  <a:srgbClr val="343232"/>
                </a:solidFill>
                <a:latin typeface="Helvetica Neue" panose="02000503000000020004" pitchFamily="2" charset="0"/>
                <a:ea typeface="Helvetica Neue" panose="02000503000000020004" pitchFamily="2" charset="0"/>
                <a:cs typeface="Helvetica Neue" panose="02000503000000020004" pitchFamily="2" charset="0"/>
              </a:rPr>
              <a:t>Skarpe genstande</a:t>
            </a:r>
            <a:br>
              <a:rPr lang="da-DK" sz="1400" dirty="0">
                <a:solidFill>
                  <a:srgbClr val="343232"/>
                </a:solidFill>
                <a:latin typeface="Helvetica Neue" panose="02000503000000020004" pitchFamily="2" charset="0"/>
                <a:ea typeface="Helvetica Neue" panose="02000503000000020004" pitchFamily="2" charset="0"/>
                <a:cs typeface="Helvetica Neue" panose="02000503000000020004" pitchFamily="2" charset="0"/>
              </a:rPr>
            </a:br>
            <a:endParaRPr lang="da-DK" sz="1400" dirty="0">
              <a:solidFill>
                <a:srgbClr val="343232"/>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da-DK" sz="1400" dirty="0">
                <a:solidFill>
                  <a:srgbClr val="343232"/>
                </a:solidFill>
                <a:latin typeface="Helvetica Neue" panose="02000503000000020004" pitchFamily="2" charset="0"/>
                <a:ea typeface="Helvetica Neue" panose="02000503000000020004" pitchFamily="2" charset="0"/>
                <a:cs typeface="Helvetica Neue" panose="02000503000000020004" pitchFamily="2" charset="0"/>
              </a:rPr>
              <a:t>Gasflasker og gaspatroner</a:t>
            </a:r>
          </a:p>
        </p:txBody>
      </p:sp>
      <p:pic>
        <p:nvPicPr>
          <p:cNvPr id="12" name="Billede 11">
            <a:extLst>
              <a:ext uri="{FF2B5EF4-FFF2-40B4-BE49-F238E27FC236}">
                <a16:creationId xmlns:a16="http://schemas.microsoft.com/office/drawing/2014/main" id="{932F93F3-FDAB-FEF4-5D7E-0E9CDA03C705}"/>
              </a:ext>
            </a:extLst>
          </p:cNvPr>
          <p:cNvPicPr>
            <a:picLocks noChangeAspect="1"/>
          </p:cNvPicPr>
          <p:nvPr/>
        </p:nvPicPr>
        <p:blipFill>
          <a:blip r:embed="rId4"/>
          <a:stretch>
            <a:fillRect/>
          </a:stretch>
        </p:blipFill>
        <p:spPr>
          <a:xfrm>
            <a:off x="9486899" y="1136929"/>
            <a:ext cx="2705101" cy="615553"/>
          </a:xfrm>
          <a:prstGeom prst="rect">
            <a:avLst/>
          </a:prstGeom>
        </p:spPr>
      </p:pic>
      <p:sp>
        <p:nvSpPr>
          <p:cNvPr id="13" name="Tekstfelt 12">
            <a:extLst>
              <a:ext uri="{FF2B5EF4-FFF2-40B4-BE49-F238E27FC236}">
                <a16:creationId xmlns:a16="http://schemas.microsoft.com/office/drawing/2014/main" id="{3F87A1E6-C345-A54C-AA2A-4138BE6C416F}"/>
              </a:ext>
            </a:extLst>
          </p:cNvPr>
          <p:cNvSpPr txBox="1"/>
          <p:nvPr/>
        </p:nvSpPr>
        <p:spPr>
          <a:xfrm>
            <a:off x="9817893" y="1255109"/>
            <a:ext cx="5091113" cy="373064"/>
          </a:xfrm>
          <a:prstGeom prst="rect">
            <a:avLst/>
          </a:prstGeom>
          <a:noFill/>
        </p:spPr>
        <p:txBody>
          <a:bodyPr wrap="square" rtlCol="0">
            <a:spAutoFit/>
          </a:bodyPr>
          <a:lstStyle/>
          <a:p>
            <a:r>
              <a:rPr lang="da-DK"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Farligt affald</a:t>
            </a:r>
          </a:p>
        </p:txBody>
      </p:sp>
      <p:sp>
        <p:nvSpPr>
          <p:cNvPr id="5" name="Rektangel 4">
            <a:extLst>
              <a:ext uri="{FF2B5EF4-FFF2-40B4-BE49-F238E27FC236}">
                <a16:creationId xmlns:a16="http://schemas.microsoft.com/office/drawing/2014/main" id="{C1F2C87A-D51E-327B-740D-96F08313DF29}"/>
              </a:ext>
            </a:extLst>
          </p:cNvPr>
          <p:cNvSpPr/>
          <p:nvPr/>
        </p:nvSpPr>
        <p:spPr>
          <a:xfrm>
            <a:off x="11674264" y="3801882"/>
            <a:ext cx="131581" cy="377299"/>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Afrundet rektangulær billedforklaring 4">
            <a:extLst>
              <a:ext uri="{FF2B5EF4-FFF2-40B4-BE49-F238E27FC236}">
                <a16:creationId xmlns:a16="http://schemas.microsoft.com/office/drawing/2014/main" id="{DA0EB9DA-C975-CE1A-0026-D855FDC81C9A}"/>
              </a:ext>
            </a:extLst>
          </p:cNvPr>
          <p:cNvSpPr/>
          <p:nvPr/>
        </p:nvSpPr>
        <p:spPr>
          <a:xfrm flipH="1">
            <a:off x="8964493" y="4398186"/>
            <a:ext cx="1691685" cy="644021"/>
          </a:xfrm>
          <a:prstGeom prst="wedgeRoundRectCallout">
            <a:avLst>
              <a:gd name="adj1" fmla="val -34165"/>
              <a:gd name="adj2" fmla="val 85573"/>
              <a:gd name="adj3" fmla="val 16667"/>
            </a:avLst>
          </a:prstGeom>
          <a:solidFill>
            <a:srgbClr val="017176"/>
          </a:solidFill>
          <a:ln>
            <a:solidFill>
              <a:srgbClr val="0171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sp>
        <p:nvSpPr>
          <p:cNvPr id="14" name="Tekstfelt 7">
            <a:extLst>
              <a:ext uri="{FF2B5EF4-FFF2-40B4-BE49-F238E27FC236}">
                <a16:creationId xmlns:a16="http://schemas.microsoft.com/office/drawing/2014/main" id="{ADD29AAC-9B6B-209F-3E23-E97FACDFF437}"/>
              </a:ext>
            </a:extLst>
          </p:cNvPr>
          <p:cNvSpPr txBox="1"/>
          <p:nvPr/>
        </p:nvSpPr>
        <p:spPr>
          <a:xfrm>
            <a:off x="9076880" y="4458587"/>
            <a:ext cx="1558097" cy="523220"/>
          </a:xfrm>
          <a:prstGeom prst="rect">
            <a:avLst/>
          </a:prstGeom>
          <a:noFill/>
        </p:spPr>
        <p:txBody>
          <a:bodyPr wrap="square">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1400" b="1" dirty="0">
                <a:solidFill>
                  <a:schemeClr val="bg1"/>
                </a:solidFill>
                <a:latin typeface="Bradley Hand ITC" panose="020F0502020204030204" pitchFamily="34" charset="0"/>
                <a:ea typeface="Brush Script MT" panose="03060802040406070304" pitchFamily="66" charset="-122"/>
                <a:cs typeface="Bradley Hand ITC" panose="020F0502020204030204" pitchFamily="34" charset="0"/>
              </a:rPr>
              <a:t>Noget affald er for farligt til mig</a:t>
            </a:r>
            <a:endParaRPr lang="da-DK" sz="1400" b="1" dirty="0">
              <a:latin typeface="Bradley Hand ITC" panose="020F0502020204030204" pitchFamily="34" charset="0"/>
              <a:ea typeface="Brush Script MT" panose="03060802040406070304" pitchFamily="66" charset="-122"/>
              <a:cs typeface="Bradley Hand ITC" panose="020F0502020204030204" pitchFamily="34" charset="0"/>
            </a:endParaRPr>
          </a:p>
        </p:txBody>
      </p:sp>
      <p:pic>
        <p:nvPicPr>
          <p:cNvPr id="15" name="Billede 14">
            <a:extLst>
              <a:ext uri="{FF2B5EF4-FFF2-40B4-BE49-F238E27FC236}">
                <a16:creationId xmlns:a16="http://schemas.microsoft.com/office/drawing/2014/main" id="{B097D638-9B9A-655D-7F22-8A0320449541}"/>
              </a:ext>
            </a:extLst>
          </p:cNvPr>
          <p:cNvPicPr>
            <a:picLocks noChangeAspect="1"/>
          </p:cNvPicPr>
          <p:nvPr/>
        </p:nvPicPr>
        <p:blipFill>
          <a:blip r:embed="rId5"/>
          <a:stretch>
            <a:fillRect/>
          </a:stretch>
        </p:blipFill>
        <p:spPr>
          <a:xfrm>
            <a:off x="9955129" y="4836949"/>
            <a:ext cx="2056095" cy="1896708"/>
          </a:xfrm>
          <a:prstGeom prst="rect">
            <a:avLst/>
          </a:prstGeom>
        </p:spPr>
      </p:pic>
    </p:spTree>
    <p:extLst>
      <p:ext uri="{BB962C8B-B14F-4D97-AF65-F5344CB8AC3E}">
        <p14:creationId xmlns:p14="http://schemas.microsoft.com/office/powerpoint/2010/main" val="5716642"/>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lede 12">
            <a:extLst>
              <a:ext uri="{FF2B5EF4-FFF2-40B4-BE49-F238E27FC236}">
                <a16:creationId xmlns:a16="http://schemas.microsoft.com/office/drawing/2014/main" id="{37625901-D014-40DD-08A9-E0C1A4825E3D}"/>
              </a:ext>
            </a:extLst>
          </p:cNvPr>
          <p:cNvPicPr>
            <a:picLocks noChangeAspect="1"/>
          </p:cNvPicPr>
          <p:nvPr/>
        </p:nvPicPr>
        <p:blipFill>
          <a:blip r:embed="rId2"/>
          <a:stretch>
            <a:fillRect/>
          </a:stretch>
        </p:blipFill>
        <p:spPr>
          <a:xfrm>
            <a:off x="384600" y="1470456"/>
            <a:ext cx="11438432" cy="5011577"/>
          </a:xfrm>
          <a:prstGeom prst="rect">
            <a:avLst/>
          </a:prstGeom>
        </p:spPr>
      </p:pic>
      <p:pic>
        <p:nvPicPr>
          <p:cNvPr id="3" name="Billede 2">
            <a:extLst>
              <a:ext uri="{FF2B5EF4-FFF2-40B4-BE49-F238E27FC236}">
                <a16:creationId xmlns:a16="http://schemas.microsoft.com/office/drawing/2014/main" id="{4650986D-C6B1-283A-1D26-F96E10B9D033}"/>
              </a:ext>
            </a:extLst>
          </p:cNvPr>
          <p:cNvPicPr>
            <a:picLocks noChangeAspect="1"/>
          </p:cNvPicPr>
          <p:nvPr/>
        </p:nvPicPr>
        <p:blipFill>
          <a:blip r:embed="rId3"/>
          <a:stretch>
            <a:fillRect/>
          </a:stretch>
        </p:blipFill>
        <p:spPr>
          <a:xfrm>
            <a:off x="384600" y="375967"/>
            <a:ext cx="1780785" cy="611661"/>
          </a:xfrm>
          <a:prstGeom prst="rect">
            <a:avLst/>
          </a:prstGeom>
        </p:spPr>
      </p:pic>
      <p:sp>
        <p:nvSpPr>
          <p:cNvPr id="2" name="Tekstfelt 1">
            <a:extLst>
              <a:ext uri="{FF2B5EF4-FFF2-40B4-BE49-F238E27FC236}">
                <a16:creationId xmlns:a16="http://schemas.microsoft.com/office/drawing/2014/main" id="{0DAC238B-C625-A31E-9A5F-6A3678A128CF}"/>
              </a:ext>
            </a:extLst>
          </p:cNvPr>
          <p:cNvSpPr txBox="1"/>
          <p:nvPr/>
        </p:nvSpPr>
        <p:spPr>
          <a:xfrm>
            <a:off x="827504" y="2960581"/>
            <a:ext cx="5867764" cy="3108543"/>
          </a:xfrm>
          <a:prstGeom prst="rect">
            <a:avLst/>
          </a:prstGeom>
          <a:noFill/>
        </p:spPr>
        <p:txBody>
          <a:bodyPr wrap="square" rtlCol="0">
            <a:spAutoFit/>
          </a:bodyPr>
          <a:lstStyle/>
          <a:p>
            <a:pPr marL="285750" indent="-285750">
              <a:buFont typeface="Arial" panose="020B0604020202020204" pitchFamily="34" charset="0"/>
              <a:buChar char="•"/>
            </a:pP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Farligt affald er de voksnes ansvar. Hvis du finder beholdere med faremærker på, skal du overlade det til dine forældre, så de kan opbevare det sikkert og aflevere det i den røde kasse, når det skal smides ud.  </a:t>
            </a:r>
          </a:p>
          <a:p>
            <a:pPr marL="285750" indent="-285750">
              <a:buFont typeface="Arial" panose="020B0604020202020204" pitchFamily="34" charset="0"/>
              <a:buChar char="•"/>
            </a:pPr>
            <a:endPar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Får I ikke brugt alt fyrværkeri nytårsaften? Så skal det enten gemmes til næste år eller afleveres på genbrugspladsen.  </a:t>
            </a:r>
          </a:p>
          <a:p>
            <a:pPr marL="285750" indent="-285750">
              <a:buFont typeface="Arial" panose="020B0604020202020204" pitchFamily="34" charset="0"/>
              <a:buChar char="•"/>
            </a:pPr>
            <a:endPar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Deodorantspray og andre spraydåser er farligt affald, fordi de kan risikere at brænde eller eksplodere, hvis de udsættes for direkte sollys, høj varme eller tryk. </a:t>
            </a:r>
          </a:p>
          <a:p>
            <a:pPr marL="285750" indent="-285750">
              <a:buFont typeface="Arial" panose="020B0604020202020204" pitchFamily="34" charset="0"/>
              <a:buChar char="•"/>
            </a:pPr>
            <a:endPar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r>
              <a:rPr lang="da-DK"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Make-up og kosmetik er farligt affald, fordi det kan indeholde små mængder af farlige kemiske stoffer. Det gælder fx neglelak. </a:t>
            </a:r>
          </a:p>
        </p:txBody>
      </p:sp>
      <p:sp>
        <p:nvSpPr>
          <p:cNvPr id="12" name="Titel 1">
            <a:extLst>
              <a:ext uri="{FF2B5EF4-FFF2-40B4-BE49-F238E27FC236}">
                <a16:creationId xmlns:a16="http://schemas.microsoft.com/office/drawing/2014/main" id="{31BA7862-BE58-8D11-9168-0C6CBB55434E}"/>
              </a:ext>
            </a:extLst>
          </p:cNvPr>
          <p:cNvSpPr txBox="1">
            <a:spLocks/>
          </p:cNvSpPr>
          <p:nvPr/>
        </p:nvSpPr>
        <p:spPr>
          <a:xfrm>
            <a:off x="827504" y="191352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Fakta til dine forældre</a:t>
            </a:r>
            <a:endParaRPr lang="da-DK" sz="3400" dirty="0">
              <a:solidFill>
                <a:schemeClr val="bg1"/>
              </a:solidFill>
            </a:endParaRPr>
          </a:p>
        </p:txBody>
      </p:sp>
      <p:sp>
        <p:nvSpPr>
          <p:cNvPr id="17" name="Afrundet rektangulær billedforklaring 4">
            <a:extLst>
              <a:ext uri="{FF2B5EF4-FFF2-40B4-BE49-F238E27FC236}">
                <a16:creationId xmlns:a16="http://schemas.microsoft.com/office/drawing/2014/main" id="{C037ACAA-9390-729E-DEA2-8B73E3F9430F}"/>
              </a:ext>
            </a:extLst>
          </p:cNvPr>
          <p:cNvSpPr/>
          <p:nvPr/>
        </p:nvSpPr>
        <p:spPr>
          <a:xfrm flipH="1">
            <a:off x="7483403" y="373072"/>
            <a:ext cx="1713723" cy="875850"/>
          </a:xfrm>
          <a:prstGeom prst="wedgeRoundRectCallout">
            <a:avLst>
              <a:gd name="adj1" fmla="val -34165"/>
              <a:gd name="adj2" fmla="val 85573"/>
              <a:gd name="adj3" fmla="val 16667"/>
            </a:avLst>
          </a:prstGeom>
          <a:solidFill>
            <a:srgbClr val="017176"/>
          </a:solidFill>
          <a:ln>
            <a:solidFill>
              <a:srgbClr val="0171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sp>
        <p:nvSpPr>
          <p:cNvPr id="18" name="Tekstfelt 7">
            <a:extLst>
              <a:ext uri="{FF2B5EF4-FFF2-40B4-BE49-F238E27FC236}">
                <a16:creationId xmlns:a16="http://schemas.microsoft.com/office/drawing/2014/main" id="{E6316651-1AD2-9C79-A66D-AA566553B86F}"/>
              </a:ext>
            </a:extLst>
          </p:cNvPr>
          <p:cNvSpPr txBox="1"/>
          <p:nvPr/>
        </p:nvSpPr>
        <p:spPr>
          <a:xfrm>
            <a:off x="7584179" y="449857"/>
            <a:ext cx="1558097" cy="738664"/>
          </a:xfrm>
          <a:prstGeom prst="rect">
            <a:avLst/>
          </a:prstGeom>
          <a:noFill/>
        </p:spPr>
        <p:txBody>
          <a:bodyPr wrap="square">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1400" b="1" dirty="0">
                <a:solidFill>
                  <a:schemeClr val="bg1"/>
                </a:solidFill>
                <a:latin typeface="Bradley Hand ITC" panose="020F0502020204030204" pitchFamily="34" charset="0"/>
                <a:ea typeface="Brush Script MT" panose="03060802040406070304" pitchFamily="66" charset="-122"/>
                <a:cs typeface="Bradley Hand ITC" panose="020F0502020204030204" pitchFamily="34" charset="0"/>
              </a:rPr>
              <a:t>Hold lige lidt øje med dine forældre for mig, ikke?</a:t>
            </a:r>
            <a:endParaRPr lang="da-DK" sz="1400" b="1" dirty="0">
              <a:latin typeface="Bradley Hand ITC" panose="020F0502020204030204" pitchFamily="34" charset="0"/>
              <a:ea typeface="Brush Script MT" panose="03060802040406070304" pitchFamily="66" charset="-122"/>
              <a:cs typeface="Bradley Hand ITC" panose="020F0502020204030204" pitchFamily="34" charset="0"/>
            </a:endParaRPr>
          </a:p>
        </p:txBody>
      </p:sp>
      <p:pic>
        <p:nvPicPr>
          <p:cNvPr id="7" name="Billede 6" descr="Et billede, der indeholder person, indendørs, væg, loft&#10;&#10;Automatisk genereret beskrivelse">
            <a:extLst>
              <a:ext uri="{FF2B5EF4-FFF2-40B4-BE49-F238E27FC236}">
                <a16:creationId xmlns:a16="http://schemas.microsoft.com/office/drawing/2014/main" id="{B4601E80-92EF-D701-7275-DE4D5AA2004E}"/>
              </a:ext>
            </a:extLst>
          </p:cNvPr>
          <p:cNvPicPr>
            <a:picLocks noChangeAspect="1"/>
          </p:cNvPicPr>
          <p:nvPr/>
        </p:nvPicPr>
        <p:blipFill>
          <a:blip r:embed="rId4"/>
          <a:stretch>
            <a:fillRect/>
          </a:stretch>
        </p:blipFill>
        <p:spPr>
          <a:xfrm>
            <a:off x="7483403" y="2256352"/>
            <a:ext cx="4705639" cy="3527183"/>
          </a:xfrm>
          <a:prstGeom prst="rect">
            <a:avLst/>
          </a:prstGeom>
        </p:spPr>
      </p:pic>
      <p:pic>
        <p:nvPicPr>
          <p:cNvPr id="4" name="Billede 3" descr="Et billede, der indeholder tekst, skilt, clipart&#10;&#10;Automatisk genereret beskrivelse">
            <a:extLst>
              <a:ext uri="{FF2B5EF4-FFF2-40B4-BE49-F238E27FC236}">
                <a16:creationId xmlns:a16="http://schemas.microsoft.com/office/drawing/2014/main" id="{AA5E9507-B613-CE4B-DFB5-B0051AAD6256}"/>
              </a:ext>
            </a:extLst>
          </p:cNvPr>
          <p:cNvPicPr>
            <a:picLocks noChangeAspect="1"/>
          </p:cNvPicPr>
          <p:nvPr/>
        </p:nvPicPr>
        <p:blipFill>
          <a:blip r:embed="rId5"/>
          <a:stretch>
            <a:fillRect/>
          </a:stretch>
        </p:blipFill>
        <p:spPr>
          <a:xfrm>
            <a:off x="9132746" y="287467"/>
            <a:ext cx="1761584" cy="2466218"/>
          </a:xfrm>
          <a:prstGeom prst="rect">
            <a:avLst/>
          </a:prstGeom>
        </p:spPr>
      </p:pic>
    </p:spTree>
    <p:extLst>
      <p:ext uri="{BB962C8B-B14F-4D97-AF65-F5344CB8AC3E}">
        <p14:creationId xmlns:p14="http://schemas.microsoft.com/office/powerpoint/2010/main" val="4250554616"/>
      </p:ext>
    </p:extLst>
  </p:cSld>
  <p:clrMapOvr>
    <a:masterClrMapping/>
  </p:clrMapOvr>
  <p:transition spd="slow">
    <p:push/>
  </p:transition>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3048</TotalTime>
  <Words>1149</Words>
  <Application>Microsoft Office PowerPoint</Application>
  <PresentationFormat>Widescreen</PresentationFormat>
  <Paragraphs>127</Paragraphs>
  <Slides>13</Slides>
  <Notes>1</Notes>
  <HiddenSlides>2</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13</vt:i4>
      </vt:variant>
    </vt:vector>
  </HeadingPairs>
  <TitlesOfParts>
    <vt:vector size="20" baseType="lpstr">
      <vt:lpstr>Arial</vt:lpstr>
      <vt:lpstr>Bradley Hand ITC</vt:lpstr>
      <vt:lpstr>Calibri</vt:lpstr>
      <vt:lpstr>Calibri Light</vt:lpstr>
      <vt:lpstr>Helvetica Neue</vt:lpstr>
      <vt:lpstr>Helvetica Neue Light</vt:lpstr>
      <vt:lpstr>Office-tema</vt:lpstr>
      <vt:lpstr>Farligt affald</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Aktivitet og opgaver</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Farligt affald</dc:title>
  <dc:creator>Oliver Klausen</dc:creator>
  <cp:lastModifiedBy>Hanne Skjølstrup Mikkelsen</cp:lastModifiedBy>
  <cp:revision>74</cp:revision>
  <dcterms:created xsi:type="dcterms:W3CDTF">2022-10-10T09:40:08Z</dcterms:created>
  <dcterms:modified xsi:type="dcterms:W3CDTF">2023-03-27T09:48:44Z</dcterms:modified>
</cp:coreProperties>
</file>