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1"/>
  </p:notesMasterIdLst>
  <p:sldIdLst>
    <p:sldId id="274" r:id="rId2"/>
    <p:sldId id="271" r:id="rId3"/>
    <p:sldId id="258" r:id="rId4"/>
    <p:sldId id="289" r:id="rId5"/>
    <p:sldId id="263" r:id="rId6"/>
    <p:sldId id="291" r:id="rId7"/>
    <p:sldId id="260" r:id="rId8"/>
    <p:sldId id="264" r:id="rId9"/>
    <p:sldId id="288" r:id="rId10"/>
    <p:sldId id="279" r:id="rId11"/>
    <p:sldId id="295" r:id="rId12"/>
    <p:sldId id="296" r:id="rId13"/>
    <p:sldId id="297" r:id="rId14"/>
    <p:sldId id="298" r:id="rId15"/>
    <p:sldId id="277" r:id="rId16"/>
    <p:sldId id="265" r:id="rId17"/>
    <p:sldId id="299" r:id="rId18"/>
    <p:sldId id="267" r:id="rId19"/>
    <p:sldId id="300" r:id="rId20"/>
  </p:sldIdLst>
  <p:sldSz cx="12192000" cy="6858000"/>
  <p:notesSz cx="6858000" cy="9144000"/>
  <p:defaultTextStyle>
    <a:defPPr>
      <a:defRPr lang="da-DK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8C29F818-3338-FD80-6ADD-FFB696AAECE5}" name="Hanne Skjølstrup Mikkelsen" initials="HSM" userId="Hanne Skjølstrup Mikkelsen" providerId="None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17176"/>
    <a:srgbClr val="01A04C"/>
    <a:srgbClr val="F3F3F3"/>
    <a:srgbClr val="EBF7F2"/>
    <a:srgbClr val="9D1C41"/>
    <a:srgbClr val="037CBF"/>
    <a:srgbClr val="BD9D62"/>
    <a:srgbClr val="343232"/>
    <a:srgbClr val="013B7D"/>
    <a:srgbClr val="5A94C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2727"/>
    <p:restoredTop sz="96327"/>
  </p:normalViewPr>
  <p:slideViewPr>
    <p:cSldViewPr snapToGrid="0">
      <p:cViewPr varScale="1">
        <p:scale>
          <a:sx n="107" d="100"/>
          <a:sy n="107" d="100"/>
        </p:scale>
        <p:origin x="798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microsoft.com/office/2018/10/relationships/authors" Target="authors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idehove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a-DK"/>
          </a:p>
        </p:txBody>
      </p:sp>
      <p:sp>
        <p:nvSpPr>
          <p:cNvPr id="3" name="Pladsholder til dato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3EDECA5-A581-4B4E-9E51-11E0B89F8263}" type="datetimeFigureOut">
              <a:rPr lang="da-DK" smtClean="0"/>
              <a:t>27-03-2023</a:t>
            </a:fld>
            <a:endParaRPr lang="da-DK"/>
          </a:p>
        </p:txBody>
      </p:sp>
      <p:sp>
        <p:nvSpPr>
          <p:cNvPr id="4" name="Pladsholder til slidebille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a-DK"/>
          </a:p>
        </p:txBody>
      </p:sp>
      <p:sp>
        <p:nvSpPr>
          <p:cNvPr id="5" name="Pladsholder til no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6" name="Pladsholder til sidefod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a-DK"/>
          </a:p>
        </p:txBody>
      </p:sp>
      <p:sp>
        <p:nvSpPr>
          <p:cNvPr id="7" name="Pladsholder til slide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1ACA890-DB2E-2042-84A3-433011E20551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25420602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833C97-7FAA-3241-94B4-8ECF767DD65C}" type="slidenum">
              <a:rPr lang="da-DK" smtClean="0"/>
              <a:t>3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51047365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1ACA890-DB2E-2042-84A3-433011E20551}" type="slidenum">
              <a:rPr lang="da-DK" smtClean="0"/>
              <a:t>17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20620707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AFB04E1-80D2-5F48-E3CE-547B7C21361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Undertitel 2">
            <a:extLst>
              <a:ext uri="{FF2B5EF4-FFF2-40B4-BE49-F238E27FC236}">
                <a16:creationId xmlns:a16="http://schemas.microsoft.com/office/drawing/2014/main" id="{E0FFE7F1-ACA8-B9F6-BF85-9E430754329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a-DK"/>
              <a:t>Klik for at redigere undertiteltypografien i masteren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BAA09648-26EE-F4C7-BA7C-43B975CDCA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7C5ECC-7856-4347-A6A6-FEBB3ADBC85E}" type="datetimeFigureOut">
              <a:rPr lang="da-DK" smtClean="0"/>
              <a:t>27-03-2023</a:t>
            </a:fld>
            <a:endParaRPr lang="da-DK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23ED7E80-81B5-065B-9FA9-C0A8CE3B1F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1A301D3D-C353-1064-1418-DC2EC10B78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F99ADB-A608-344A-98E3-95748E7BA894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6080712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og lodre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0B21F44-F0A5-C1AD-FD11-E01AB1722B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lodret titel 2">
            <a:extLst>
              <a:ext uri="{FF2B5EF4-FFF2-40B4-BE49-F238E27FC236}">
                <a16:creationId xmlns:a16="http://schemas.microsoft.com/office/drawing/2014/main" id="{D7100AF5-9AAA-3459-D3FD-E27C5848CFD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1346AFE1-0981-E1D2-CF61-A5FA7A5963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7C5ECC-7856-4347-A6A6-FEBB3ADBC85E}" type="datetimeFigureOut">
              <a:rPr lang="da-DK" smtClean="0"/>
              <a:t>27-03-2023</a:t>
            </a:fld>
            <a:endParaRPr lang="da-DK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F8B121C1-798D-532C-3142-83A90E1EB1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858C2147-120E-E443-B433-77C315A71A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F99ADB-A608-344A-98E3-95748E7BA894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9712225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et ti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et titel 1">
            <a:extLst>
              <a:ext uri="{FF2B5EF4-FFF2-40B4-BE49-F238E27FC236}">
                <a16:creationId xmlns:a16="http://schemas.microsoft.com/office/drawing/2014/main" id="{4FA66D39-76F9-1197-90C8-033B963FF8B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lodret titel 2">
            <a:extLst>
              <a:ext uri="{FF2B5EF4-FFF2-40B4-BE49-F238E27FC236}">
                <a16:creationId xmlns:a16="http://schemas.microsoft.com/office/drawing/2014/main" id="{2EE4443C-683A-C85F-D098-534488F14B7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0BED8F09-D3E8-0739-F67F-BFC0C9CE72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7C5ECC-7856-4347-A6A6-FEBB3ADBC85E}" type="datetimeFigureOut">
              <a:rPr lang="da-DK" smtClean="0"/>
              <a:t>27-03-2023</a:t>
            </a:fld>
            <a:endParaRPr lang="da-DK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B71BCE28-CA20-FEE8-A305-B8F956B4C0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E63EC55F-BF6E-9599-44A0-D5E08B25EF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F99ADB-A608-344A-98E3-95748E7BA894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0667496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og indholdsobjek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6736DD4-94EF-FA60-1735-5DB5DF8E0C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0398792A-0F79-E115-13DD-2D923B6A7ED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42EB6CBD-58AF-2DDE-6AFF-3D779E9B9C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7C5ECC-7856-4347-A6A6-FEBB3ADBC85E}" type="datetimeFigureOut">
              <a:rPr lang="da-DK" smtClean="0"/>
              <a:t>27-03-2023</a:t>
            </a:fld>
            <a:endParaRPr lang="da-DK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CC9A1F3D-D494-7F8C-E66A-2FFB380BD3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274414D0-0D3E-AA7A-DA39-7AC323F6A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F99ADB-A608-344A-98E3-95748E7BA894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7845439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fsnits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9CF0E78-5615-38D2-F961-6C3212FDE4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tekst 2">
            <a:extLst>
              <a:ext uri="{FF2B5EF4-FFF2-40B4-BE49-F238E27FC236}">
                <a16:creationId xmlns:a16="http://schemas.microsoft.com/office/drawing/2014/main" id="{E6C881AE-EAAF-A521-D00A-9769C834D0C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E23C50E5-C459-A7F3-0530-2F1D68C5DE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7C5ECC-7856-4347-A6A6-FEBB3ADBC85E}" type="datetimeFigureOut">
              <a:rPr lang="da-DK" smtClean="0"/>
              <a:t>27-03-2023</a:t>
            </a:fld>
            <a:endParaRPr lang="da-DK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739A81F6-4317-FEEC-0618-197089C4BF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732BBCEC-9985-28D6-9561-10F2A657EF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F99ADB-A608-344A-98E3-95748E7BA894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4619792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dholdsobjek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0E93C9E-EAFC-DDBD-46F2-26C16C15B9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197B0C52-FE29-98E5-8B56-EEBF721B403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indhold 3">
            <a:extLst>
              <a:ext uri="{FF2B5EF4-FFF2-40B4-BE49-F238E27FC236}">
                <a16:creationId xmlns:a16="http://schemas.microsoft.com/office/drawing/2014/main" id="{5ED70F70-99C8-73D3-A779-07A1B1F9E54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5" name="Pladsholder til dato 4">
            <a:extLst>
              <a:ext uri="{FF2B5EF4-FFF2-40B4-BE49-F238E27FC236}">
                <a16:creationId xmlns:a16="http://schemas.microsoft.com/office/drawing/2014/main" id="{8379B32D-6B12-0F1E-6B6A-E2D3F8A6E4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7C5ECC-7856-4347-A6A6-FEBB3ADBC85E}" type="datetimeFigureOut">
              <a:rPr lang="da-DK" smtClean="0"/>
              <a:t>27-03-2023</a:t>
            </a:fld>
            <a:endParaRPr lang="da-DK"/>
          </a:p>
        </p:txBody>
      </p:sp>
      <p:sp>
        <p:nvSpPr>
          <p:cNvPr id="6" name="Pladsholder til sidefod 5">
            <a:extLst>
              <a:ext uri="{FF2B5EF4-FFF2-40B4-BE49-F238E27FC236}">
                <a16:creationId xmlns:a16="http://schemas.microsoft.com/office/drawing/2014/main" id="{890B742F-599F-1AC0-F330-B46D487D93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Pladsholder til slidenummer 6">
            <a:extLst>
              <a:ext uri="{FF2B5EF4-FFF2-40B4-BE49-F238E27FC236}">
                <a16:creationId xmlns:a16="http://schemas.microsoft.com/office/drawing/2014/main" id="{24FB56AE-1A34-822F-6A3A-9B59E8F1FE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F99ADB-A608-344A-98E3-95748E7BA894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3297387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6557C8E-E050-618E-CF6D-58844A25A5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tekst 2">
            <a:extLst>
              <a:ext uri="{FF2B5EF4-FFF2-40B4-BE49-F238E27FC236}">
                <a16:creationId xmlns:a16="http://schemas.microsoft.com/office/drawing/2014/main" id="{B984898F-F016-7FCB-E04E-A50359F46DE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4" name="Pladsholder til indhold 3">
            <a:extLst>
              <a:ext uri="{FF2B5EF4-FFF2-40B4-BE49-F238E27FC236}">
                <a16:creationId xmlns:a16="http://schemas.microsoft.com/office/drawing/2014/main" id="{F7AF2925-08C4-A38F-3F05-0E2249323C1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5" name="Pladsholder til tekst 4">
            <a:extLst>
              <a:ext uri="{FF2B5EF4-FFF2-40B4-BE49-F238E27FC236}">
                <a16:creationId xmlns:a16="http://schemas.microsoft.com/office/drawing/2014/main" id="{EF972618-3438-1893-29FD-F643233A1F1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6" name="Pladsholder til indhold 5">
            <a:extLst>
              <a:ext uri="{FF2B5EF4-FFF2-40B4-BE49-F238E27FC236}">
                <a16:creationId xmlns:a16="http://schemas.microsoft.com/office/drawing/2014/main" id="{48200280-B3A8-2592-42D9-D0F96CCD6D0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7" name="Pladsholder til dato 6">
            <a:extLst>
              <a:ext uri="{FF2B5EF4-FFF2-40B4-BE49-F238E27FC236}">
                <a16:creationId xmlns:a16="http://schemas.microsoft.com/office/drawing/2014/main" id="{C743A46B-EA22-215A-2B0F-39B980232F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7C5ECC-7856-4347-A6A6-FEBB3ADBC85E}" type="datetimeFigureOut">
              <a:rPr lang="da-DK" smtClean="0"/>
              <a:t>27-03-2023</a:t>
            </a:fld>
            <a:endParaRPr lang="da-DK"/>
          </a:p>
        </p:txBody>
      </p:sp>
      <p:sp>
        <p:nvSpPr>
          <p:cNvPr id="8" name="Pladsholder til sidefod 7">
            <a:extLst>
              <a:ext uri="{FF2B5EF4-FFF2-40B4-BE49-F238E27FC236}">
                <a16:creationId xmlns:a16="http://schemas.microsoft.com/office/drawing/2014/main" id="{8E11A989-0B62-9072-6819-8C24BDE0D6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9" name="Pladsholder til slidenummer 8">
            <a:extLst>
              <a:ext uri="{FF2B5EF4-FFF2-40B4-BE49-F238E27FC236}">
                <a16:creationId xmlns:a16="http://schemas.microsoft.com/office/drawing/2014/main" id="{D00764B2-3736-6FA6-2DE1-D3B9B5AB4D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F99ADB-A608-344A-98E3-95748E7BA894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8611852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Ku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73A01FE-0190-CECE-80C5-21371605C2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dato 2">
            <a:extLst>
              <a:ext uri="{FF2B5EF4-FFF2-40B4-BE49-F238E27FC236}">
                <a16:creationId xmlns:a16="http://schemas.microsoft.com/office/drawing/2014/main" id="{420736B7-9608-FF7A-1395-C799F127ED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7C5ECC-7856-4347-A6A6-FEBB3ADBC85E}" type="datetimeFigureOut">
              <a:rPr lang="da-DK" smtClean="0"/>
              <a:t>27-03-2023</a:t>
            </a:fld>
            <a:endParaRPr lang="da-DK"/>
          </a:p>
        </p:txBody>
      </p:sp>
      <p:sp>
        <p:nvSpPr>
          <p:cNvPr id="4" name="Pladsholder til sidefod 3">
            <a:extLst>
              <a:ext uri="{FF2B5EF4-FFF2-40B4-BE49-F238E27FC236}">
                <a16:creationId xmlns:a16="http://schemas.microsoft.com/office/drawing/2014/main" id="{FBE38ED1-E520-CE38-8C8C-B58DD064C1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5" name="Pladsholder til slidenummer 4">
            <a:extLst>
              <a:ext uri="{FF2B5EF4-FFF2-40B4-BE49-F238E27FC236}">
                <a16:creationId xmlns:a16="http://schemas.microsoft.com/office/drawing/2014/main" id="{BA6F103F-CD13-42CB-D3D7-C77B4AB276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F99ADB-A608-344A-98E3-95748E7BA894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0409571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dato 1">
            <a:extLst>
              <a:ext uri="{FF2B5EF4-FFF2-40B4-BE49-F238E27FC236}">
                <a16:creationId xmlns:a16="http://schemas.microsoft.com/office/drawing/2014/main" id="{B6FCF670-E490-304C-9BD4-3EDD66B6F5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7C5ECC-7856-4347-A6A6-FEBB3ADBC85E}" type="datetimeFigureOut">
              <a:rPr lang="da-DK" smtClean="0"/>
              <a:t>27-03-2023</a:t>
            </a:fld>
            <a:endParaRPr lang="da-DK"/>
          </a:p>
        </p:txBody>
      </p:sp>
      <p:sp>
        <p:nvSpPr>
          <p:cNvPr id="3" name="Pladsholder til sidefod 2">
            <a:extLst>
              <a:ext uri="{FF2B5EF4-FFF2-40B4-BE49-F238E27FC236}">
                <a16:creationId xmlns:a16="http://schemas.microsoft.com/office/drawing/2014/main" id="{8BAC0478-9652-2A00-D213-C83D831479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4" name="Pladsholder til slidenummer 3">
            <a:extLst>
              <a:ext uri="{FF2B5EF4-FFF2-40B4-BE49-F238E27FC236}">
                <a16:creationId xmlns:a16="http://schemas.microsoft.com/office/drawing/2014/main" id="{970777FB-8C72-132D-E8AC-94E0AB5D02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F99ADB-A608-344A-98E3-95748E7BA894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0196660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dhold med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F12C317-9039-5C5C-3F54-B2C682B846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7301EB19-483C-F5BF-5BBD-4A995B58B7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tekst 3">
            <a:extLst>
              <a:ext uri="{FF2B5EF4-FFF2-40B4-BE49-F238E27FC236}">
                <a16:creationId xmlns:a16="http://schemas.microsoft.com/office/drawing/2014/main" id="{C9DDA1D5-D961-063E-5691-EBF82602313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5" name="Pladsholder til dato 4">
            <a:extLst>
              <a:ext uri="{FF2B5EF4-FFF2-40B4-BE49-F238E27FC236}">
                <a16:creationId xmlns:a16="http://schemas.microsoft.com/office/drawing/2014/main" id="{B2651DCD-F4DF-0A32-CBD3-054F657690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7C5ECC-7856-4347-A6A6-FEBB3ADBC85E}" type="datetimeFigureOut">
              <a:rPr lang="da-DK" smtClean="0"/>
              <a:t>27-03-2023</a:t>
            </a:fld>
            <a:endParaRPr lang="da-DK"/>
          </a:p>
        </p:txBody>
      </p:sp>
      <p:sp>
        <p:nvSpPr>
          <p:cNvPr id="6" name="Pladsholder til sidefod 5">
            <a:extLst>
              <a:ext uri="{FF2B5EF4-FFF2-40B4-BE49-F238E27FC236}">
                <a16:creationId xmlns:a16="http://schemas.microsoft.com/office/drawing/2014/main" id="{35BA4241-BB1E-3A32-A1A4-C4E6B609B1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Pladsholder til slidenummer 6">
            <a:extLst>
              <a:ext uri="{FF2B5EF4-FFF2-40B4-BE49-F238E27FC236}">
                <a16:creationId xmlns:a16="http://schemas.microsoft.com/office/drawing/2014/main" id="{90CF0018-75CB-428C-2972-F99BD44200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F99ADB-A608-344A-98E3-95748E7BA894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4406801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lede med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E94764E-0737-2EF4-0F54-7BD5A95E54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billede 2">
            <a:extLst>
              <a:ext uri="{FF2B5EF4-FFF2-40B4-BE49-F238E27FC236}">
                <a16:creationId xmlns:a16="http://schemas.microsoft.com/office/drawing/2014/main" id="{13389650-6BE1-553D-F12B-DFFA097E1DF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a-DK"/>
          </a:p>
        </p:txBody>
      </p:sp>
      <p:sp>
        <p:nvSpPr>
          <p:cNvPr id="4" name="Pladsholder til tekst 3">
            <a:extLst>
              <a:ext uri="{FF2B5EF4-FFF2-40B4-BE49-F238E27FC236}">
                <a16:creationId xmlns:a16="http://schemas.microsoft.com/office/drawing/2014/main" id="{4995BCCD-47D5-5172-1235-3450BCB39E2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5" name="Pladsholder til dato 4">
            <a:extLst>
              <a:ext uri="{FF2B5EF4-FFF2-40B4-BE49-F238E27FC236}">
                <a16:creationId xmlns:a16="http://schemas.microsoft.com/office/drawing/2014/main" id="{08B122E1-1E29-6505-5AE6-73C16DFE18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7C5ECC-7856-4347-A6A6-FEBB3ADBC85E}" type="datetimeFigureOut">
              <a:rPr lang="da-DK" smtClean="0"/>
              <a:t>27-03-2023</a:t>
            </a:fld>
            <a:endParaRPr lang="da-DK"/>
          </a:p>
        </p:txBody>
      </p:sp>
      <p:sp>
        <p:nvSpPr>
          <p:cNvPr id="6" name="Pladsholder til sidefod 5">
            <a:extLst>
              <a:ext uri="{FF2B5EF4-FFF2-40B4-BE49-F238E27FC236}">
                <a16:creationId xmlns:a16="http://schemas.microsoft.com/office/drawing/2014/main" id="{68F8F7AE-2CAC-4824-45B9-152B8F9967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Pladsholder til slidenummer 6">
            <a:extLst>
              <a:ext uri="{FF2B5EF4-FFF2-40B4-BE49-F238E27FC236}">
                <a16:creationId xmlns:a16="http://schemas.microsoft.com/office/drawing/2014/main" id="{91FD1C8A-5C29-8E29-111C-478DA2F99A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F99ADB-A608-344A-98E3-95748E7BA894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5370541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titel 1">
            <a:extLst>
              <a:ext uri="{FF2B5EF4-FFF2-40B4-BE49-F238E27FC236}">
                <a16:creationId xmlns:a16="http://schemas.microsoft.com/office/drawing/2014/main" id="{B34FA41E-682D-79C6-7893-80CBCCA6F7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tekst 2">
            <a:extLst>
              <a:ext uri="{FF2B5EF4-FFF2-40B4-BE49-F238E27FC236}">
                <a16:creationId xmlns:a16="http://schemas.microsoft.com/office/drawing/2014/main" id="{4A00EEA9-FDEE-78FB-9C75-A0FD56802EC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006A7463-0B5A-68BF-7FBF-0FB4A981B25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E7C5ECC-7856-4347-A6A6-FEBB3ADBC85E}" type="datetimeFigureOut">
              <a:rPr lang="da-DK" smtClean="0"/>
              <a:t>27-03-2023</a:t>
            </a:fld>
            <a:endParaRPr lang="da-DK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3B76FCF2-F452-CAA5-6A0E-E449A4B8CBF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a-DK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09F4BC78-E3F6-A8DC-CAFF-A6A8C378B0F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FF99ADB-A608-344A-98E3-95748E7BA894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15765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a-D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emf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png"/><Relationship Id="rId4" Type="http://schemas.openxmlformats.org/officeDocument/2006/relationships/image" Target="../media/image21.jp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hyperlink" Target="https://youtu.be/H0RvvaPJMS0" TargetMode="External"/><Relationship Id="rId7" Type="http://schemas.openxmlformats.org/officeDocument/2006/relationships/image" Target="../media/image16.svg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png"/><Relationship Id="rId5" Type="http://schemas.openxmlformats.org/officeDocument/2006/relationships/image" Target="../media/image12.emf"/><Relationship Id="rId4" Type="http://schemas.openxmlformats.org/officeDocument/2006/relationships/image" Target="../media/image2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emf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png"/><Relationship Id="rId4" Type="http://schemas.openxmlformats.org/officeDocument/2006/relationships/image" Target="../media/image2.em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emf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3.png"/><Relationship Id="rId4" Type="http://schemas.openxmlformats.org/officeDocument/2006/relationships/image" Target="../media/image20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emf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4.jp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6.emf"/><Relationship Id="rId4" Type="http://schemas.openxmlformats.org/officeDocument/2006/relationships/image" Target="../media/image7.emf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7" Type="http://schemas.openxmlformats.org/officeDocument/2006/relationships/image" Target="../media/image26.e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www.affald.dk/affaldshierarki/energiudnyttelse" TargetMode="External"/><Relationship Id="rId5" Type="http://schemas.openxmlformats.org/officeDocument/2006/relationships/image" Target="../media/image7.emf"/><Relationship Id="rId4" Type="http://schemas.openxmlformats.org/officeDocument/2006/relationships/image" Target="../media/image27.jp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png"/><Relationship Id="rId5" Type="http://schemas.openxmlformats.org/officeDocument/2006/relationships/image" Target="../media/image9.png"/><Relationship Id="rId4" Type="http://schemas.openxmlformats.org/officeDocument/2006/relationships/image" Target="../media/image26.emf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g"/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6.emf"/><Relationship Id="rId5" Type="http://schemas.openxmlformats.org/officeDocument/2006/relationships/hyperlink" Target="https://stopspildafmad.org/om-madspild/hvad-kan-du-goere/" TargetMode="External"/><Relationship Id="rId4" Type="http://schemas.openxmlformats.org/officeDocument/2006/relationships/image" Target="../media/image7.em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5.jpeg"/><Relationship Id="rId7" Type="http://schemas.openxmlformats.org/officeDocument/2006/relationships/image" Target="../media/image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5" Type="http://schemas.openxmlformats.org/officeDocument/2006/relationships/image" Target="../media/image7.emf"/><Relationship Id="rId10" Type="http://schemas.openxmlformats.org/officeDocument/2006/relationships/image" Target="../media/image11.png"/><Relationship Id="rId4" Type="http://schemas.openxmlformats.org/officeDocument/2006/relationships/image" Target="../media/image6.emf"/><Relationship Id="rId9" Type="http://schemas.openxmlformats.org/officeDocument/2006/relationships/hyperlink" Target="https://www.affald.dk/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emf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.emf"/><Relationship Id="rId4" Type="http://schemas.openxmlformats.org/officeDocument/2006/relationships/image" Target="../media/image13.jp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12.emf"/><Relationship Id="rId7" Type="http://schemas.openxmlformats.org/officeDocument/2006/relationships/image" Target="../media/image16.svg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hyperlink" Target="https://youtu.be/rxsjkSem1pk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emf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em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emf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.png"/><Relationship Id="rId4" Type="http://schemas.openxmlformats.org/officeDocument/2006/relationships/image" Target="../media/image18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emf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9.png"/><Relationship Id="rId4" Type="http://schemas.openxmlformats.org/officeDocument/2006/relationships/image" Target="../media/image2.em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emf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png"/><Relationship Id="rId5" Type="http://schemas.openxmlformats.org/officeDocument/2006/relationships/image" Target="../media/image8.png"/><Relationship Id="rId4" Type="http://schemas.openxmlformats.org/officeDocument/2006/relationships/image" Target="../media/image2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lede 3">
            <a:extLst>
              <a:ext uri="{FF2B5EF4-FFF2-40B4-BE49-F238E27FC236}">
                <a16:creationId xmlns:a16="http://schemas.microsoft.com/office/drawing/2014/main" id="{BFAE6619-99B0-5EAE-488A-BFC3B75A01E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4600" y="365125"/>
            <a:ext cx="11437286" cy="1325562"/>
          </a:xfrm>
          <a:prstGeom prst="rect">
            <a:avLst/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4D284D79-A318-9FDD-2630-5FF46074A1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b="1" dirty="0">
                <a:solidFill>
                  <a:schemeClr val="bg1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Mad- og restaffald</a:t>
            </a:r>
            <a:endParaRPr lang="da-DK" dirty="0">
              <a:solidFill>
                <a:schemeClr val="bg1"/>
              </a:solidFill>
            </a:endParaRPr>
          </a:p>
        </p:txBody>
      </p:sp>
      <p:sp>
        <p:nvSpPr>
          <p:cNvPr id="3" name="Tekstfelt 2">
            <a:extLst>
              <a:ext uri="{FF2B5EF4-FFF2-40B4-BE49-F238E27FC236}">
                <a16:creationId xmlns:a16="http://schemas.microsoft.com/office/drawing/2014/main" id="{71527C25-0EB2-CE8F-ECF5-227B22B0C048}"/>
              </a:ext>
            </a:extLst>
          </p:cNvPr>
          <p:cNvSpPr txBox="1"/>
          <p:nvPr/>
        </p:nvSpPr>
        <p:spPr>
          <a:xfrm>
            <a:off x="838200" y="1999609"/>
            <a:ext cx="8822724" cy="28931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14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Dette forløb handler om madaffald og restaffald. Frasortering af madaffald kræver nye vaner i hverdagen, og ofte får netop denne nye sortering ekstra meget opmærksomhed i hjemmene. </a:t>
            </a:r>
          </a:p>
          <a:p>
            <a:endParaRPr lang="da-DK" sz="1400" dirty="0">
              <a:latin typeface="Helvetica Neue" panose="02000503000000020004" pitchFamily="2" charset="0"/>
              <a:ea typeface="Helvetica Neue" panose="02000503000000020004" pitchFamily="2" charset="0"/>
              <a:cs typeface="Helvetica Neue" panose="02000503000000020004" pitchFamily="2" charset="0"/>
            </a:endParaRPr>
          </a:p>
          <a:p>
            <a:r>
              <a:rPr lang="da-DK" sz="14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Dette forløb har fokus på, hvordan vi sorterer madaffald og restaffald rigtigt, og på hvordan vi kan udnytte energien i begge typer affald. Affaldsforbrænding er en politisk varm kartoffel, fordi mange vil det til livs, mens andre ser værdien i energien fra affald i en tid, hvor andre ressourcer er knappe. </a:t>
            </a:r>
          </a:p>
          <a:p>
            <a:endParaRPr lang="da-DK" sz="1400" dirty="0">
              <a:latin typeface="Helvetica Neue" panose="02000503000000020004" pitchFamily="2" charset="0"/>
              <a:ea typeface="Helvetica Neue" panose="02000503000000020004" pitchFamily="2" charset="0"/>
              <a:cs typeface="Helvetica Neue" panose="02000503000000020004" pitchFamily="2" charset="0"/>
            </a:endParaRPr>
          </a:p>
          <a:p>
            <a:r>
              <a:rPr lang="da-DK" sz="14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Formålet med forløbet er, at eleverne får en forståelse for, hvad der sker med det, de smider i hhv. rest- og madaffaldsspanden, og at begge typer affald indeholder energi. </a:t>
            </a:r>
          </a:p>
          <a:p>
            <a:endParaRPr lang="da-DK" sz="1400" dirty="0">
              <a:latin typeface="Helvetica Neue" panose="02000503000000020004" pitchFamily="2" charset="0"/>
              <a:ea typeface="Helvetica Neue" panose="02000503000000020004" pitchFamily="2" charset="0"/>
              <a:cs typeface="Helvetica Neue" panose="02000503000000020004" pitchFamily="2" charset="0"/>
            </a:endParaRPr>
          </a:p>
          <a:p>
            <a:r>
              <a:rPr lang="da-DK" sz="14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Desuden er formålet at vise, at det gælder for både mad- og restaffald, at vi skal reducere det mest muligt – dels ved at få maden spist, og dels ved at sortere mere fra til genanvendelse samt genbruge mere.</a:t>
            </a:r>
          </a:p>
          <a:p>
            <a:endParaRPr lang="da-DK" sz="1400" dirty="0">
              <a:latin typeface="Helvetica Neue" panose="02000503000000020004" pitchFamily="2" charset="0"/>
              <a:ea typeface="Helvetica Neue" panose="02000503000000020004" pitchFamily="2" charset="0"/>
              <a:cs typeface="Helvetica Neue" panose="02000503000000020004" pitchFamily="2" charset="0"/>
            </a:endParaRPr>
          </a:p>
        </p:txBody>
      </p:sp>
      <p:pic>
        <p:nvPicPr>
          <p:cNvPr id="5" name="Billede 4">
            <a:extLst>
              <a:ext uri="{FF2B5EF4-FFF2-40B4-BE49-F238E27FC236}">
                <a16:creationId xmlns:a16="http://schemas.microsoft.com/office/drawing/2014/main" id="{D1F3B1F6-0132-7138-3659-483B6F7D3B5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13043" y="510388"/>
            <a:ext cx="2678957" cy="611661"/>
          </a:xfrm>
          <a:prstGeom prst="rect">
            <a:avLst/>
          </a:prstGeom>
        </p:spPr>
      </p:pic>
      <p:sp>
        <p:nvSpPr>
          <p:cNvPr id="6" name="Tekstfelt 5">
            <a:extLst>
              <a:ext uri="{FF2B5EF4-FFF2-40B4-BE49-F238E27FC236}">
                <a16:creationId xmlns:a16="http://schemas.microsoft.com/office/drawing/2014/main" id="{48474202-B9F5-D46D-193A-21C8C99011AB}"/>
              </a:ext>
            </a:extLst>
          </p:cNvPr>
          <p:cNvSpPr txBox="1"/>
          <p:nvPr/>
        </p:nvSpPr>
        <p:spPr>
          <a:xfrm>
            <a:off x="9878312" y="644804"/>
            <a:ext cx="609600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a-DK" sz="1600" b="1" dirty="0">
                <a:solidFill>
                  <a:schemeClr val="bg1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TIL LÆREREN</a:t>
            </a:r>
            <a:endParaRPr lang="da-DK" sz="1600" b="1" dirty="0"/>
          </a:p>
        </p:txBody>
      </p:sp>
    </p:spTree>
    <p:extLst>
      <p:ext uri="{BB962C8B-B14F-4D97-AF65-F5344CB8AC3E}">
        <p14:creationId xmlns:p14="http://schemas.microsoft.com/office/powerpoint/2010/main" val="357912540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Billede 12">
            <a:extLst>
              <a:ext uri="{FF2B5EF4-FFF2-40B4-BE49-F238E27FC236}">
                <a16:creationId xmlns:a16="http://schemas.microsoft.com/office/drawing/2014/main" id="{37625901-D014-40DD-08A9-E0C1A4825E3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4600" y="1470456"/>
            <a:ext cx="11438432" cy="5011577"/>
          </a:xfrm>
          <a:prstGeom prst="rect">
            <a:avLst/>
          </a:prstGeom>
        </p:spPr>
      </p:pic>
      <p:pic>
        <p:nvPicPr>
          <p:cNvPr id="3" name="Billede 2">
            <a:extLst>
              <a:ext uri="{FF2B5EF4-FFF2-40B4-BE49-F238E27FC236}">
                <a16:creationId xmlns:a16="http://schemas.microsoft.com/office/drawing/2014/main" id="{4650986D-C6B1-283A-1D26-F96E10B9D03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4600" y="375967"/>
            <a:ext cx="1780785" cy="611661"/>
          </a:xfrm>
          <a:prstGeom prst="rect">
            <a:avLst/>
          </a:prstGeom>
        </p:spPr>
      </p:pic>
      <p:sp>
        <p:nvSpPr>
          <p:cNvPr id="2" name="Tekstfelt 1">
            <a:extLst>
              <a:ext uri="{FF2B5EF4-FFF2-40B4-BE49-F238E27FC236}">
                <a16:creationId xmlns:a16="http://schemas.microsoft.com/office/drawing/2014/main" id="{0DAC238B-C625-A31E-9A5F-6A3678A128CF}"/>
              </a:ext>
            </a:extLst>
          </p:cNvPr>
          <p:cNvSpPr txBox="1"/>
          <p:nvPr/>
        </p:nvSpPr>
        <p:spPr>
          <a:xfrm>
            <a:off x="827504" y="2960581"/>
            <a:ext cx="5867764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1400" dirty="0">
                <a:solidFill>
                  <a:schemeClr val="bg1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Når du sorterer dit affald, kan meget blive genanvendt, men der er en ”rest”. Restaffald er det, vi ikke kan genanvende, og som bliver brændt på et affaldsenergianlæg. </a:t>
            </a:r>
            <a:br>
              <a:rPr lang="da-DK" sz="1400" dirty="0">
                <a:solidFill>
                  <a:schemeClr val="bg1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</a:br>
            <a:r>
              <a:rPr lang="da-DK" sz="1400" dirty="0">
                <a:solidFill>
                  <a:schemeClr val="bg1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 </a:t>
            </a:r>
          </a:p>
          <a:p>
            <a:r>
              <a:rPr lang="da-DK" sz="1400" dirty="0">
                <a:solidFill>
                  <a:schemeClr val="bg1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Vi bliver hele tiden bedre til at genanvende vores affald, og derfor bliver mængden af restaffald mindre.</a:t>
            </a:r>
            <a:br>
              <a:rPr lang="da-DK" sz="1400" dirty="0">
                <a:solidFill>
                  <a:schemeClr val="bg1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</a:br>
            <a:endParaRPr lang="da-DK" sz="1400" dirty="0">
              <a:solidFill>
                <a:schemeClr val="bg1"/>
              </a:solidFill>
              <a:latin typeface="Helvetica Neue" panose="02000503000000020004" pitchFamily="2" charset="0"/>
              <a:ea typeface="Helvetica Neue" panose="02000503000000020004" pitchFamily="2" charset="0"/>
              <a:cs typeface="Helvetica Neue" panose="02000503000000020004" pitchFamily="2" charset="0"/>
            </a:endParaRPr>
          </a:p>
          <a:p>
            <a:r>
              <a:rPr lang="da-DK" sz="1400" dirty="0">
                <a:solidFill>
                  <a:schemeClr val="bg1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Hvis du ikke kan rengøre affaldet tilstrækkeligt, skal det sorteres som restaffald. </a:t>
            </a:r>
          </a:p>
        </p:txBody>
      </p:sp>
      <p:sp>
        <p:nvSpPr>
          <p:cNvPr id="12" name="Titel 1">
            <a:extLst>
              <a:ext uri="{FF2B5EF4-FFF2-40B4-BE49-F238E27FC236}">
                <a16:creationId xmlns:a16="http://schemas.microsoft.com/office/drawing/2014/main" id="{31BA7862-BE58-8D11-9168-0C6CBB55434E}"/>
              </a:ext>
            </a:extLst>
          </p:cNvPr>
          <p:cNvSpPr txBox="1">
            <a:spLocks/>
          </p:cNvSpPr>
          <p:nvPr/>
        </p:nvSpPr>
        <p:spPr>
          <a:xfrm>
            <a:off x="827504" y="1913524"/>
            <a:ext cx="10515600" cy="1325563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a-DK" sz="3400" b="1" dirty="0">
                <a:solidFill>
                  <a:schemeClr val="bg1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Lidt om restaffald</a:t>
            </a:r>
            <a:endParaRPr lang="da-DK" sz="3400" dirty="0">
              <a:solidFill>
                <a:schemeClr val="bg1"/>
              </a:solidFill>
            </a:endParaRPr>
          </a:p>
        </p:txBody>
      </p:sp>
      <p:pic>
        <p:nvPicPr>
          <p:cNvPr id="20" name="Billede 19" descr="Et billede, der indeholder person&#10;&#10;Automatisk genereret beskrivelse">
            <a:extLst>
              <a:ext uri="{FF2B5EF4-FFF2-40B4-BE49-F238E27FC236}">
                <a16:creationId xmlns:a16="http://schemas.microsoft.com/office/drawing/2014/main" id="{EE49BFCA-EAC6-BE3E-799F-61E4B28526D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00926" y="962782"/>
            <a:ext cx="3891072" cy="5519251"/>
          </a:xfrm>
          <a:prstGeom prst="rect">
            <a:avLst/>
          </a:prstGeom>
        </p:spPr>
      </p:pic>
      <p:pic>
        <p:nvPicPr>
          <p:cNvPr id="16" name="Billede 15">
            <a:extLst>
              <a:ext uri="{FF2B5EF4-FFF2-40B4-BE49-F238E27FC236}">
                <a16:creationId xmlns:a16="http://schemas.microsoft.com/office/drawing/2014/main" id="{5F077F8B-2418-2122-32D9-0713CCF0DE3B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t="-1" b="-487"/>
          <a:stretch/>
        </p:blipFill>
        <p:spPr>
          <a:xfrm>
            <a:off x="6297026" y="855087"/>
            <a:ext cx="2269323" cy="2596629"/>
          </a:xfrm>
          <a:prstGeom prst="rect">
            <a:avLst/>
          </a:prstGeom>
        </p:spPr>
      </p:pic>
      <p:sp>
        <p:nvSpPr>
          <p:cNvPr id="17" name="Afrundet rektangulær billedforklaring 4">
            <a:extLst>
              <a:ext uri="{FF2B5EF4-FFF2-40B4-BE49-F238E27FC236}">
                <a16:creationId xmlns:a16="http://schemas.microsoft.com/office/drawing/2014/main" id="{C037ACAA-9390-729E-DEA2-8B73E3F9430F}"/>
              </a:ext>
            </a:extLst>
          </p:cNvPr>
          <p:cNvSpPr/>
          <p:nvPr/>
        </p:nvSpPr>
        <p:spPr>
          <a:xfrm flipH="1">
            <a:off x="5424449" y="379161"/>
            <a:ext cx="1713723" cy="644021"/>
          </a:xfrm>
          <a:prstGeom prst="wedgeRoundRectCallout">
            <a:avLst>
              <a:gd name="adj1" fmla="val -34165"/>
              <a:gd name="adj2" fmla="val 85573"/>
              <a:gd name="adj3" fmla="val 16667"/>
            </a:avLst>
          </a:prstGeom>
          <a:solidFill>
            <a:srgbClr val="017176"/>
          </a:solidFill>
          <a:ln>
            <a:solidFill>
              <a:srgbClr val="01717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da-DK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da-DK"/>
          </a:p>
        </p:txBody>
      </p:sp>
      <p:sp>
        <p:nvSpPr>
          <p:cNvPr id="18" name="Tekstfelt 7">
            <a:extLst>
              <a:ext uri="{FF2B5EF4-FFF2-40B4-BE49-F238E27FC236}">
                <a16:creationId xmlns:a16="http://schemas.microsoft.com/office/drawing/2014/main" id="{E6316651-1AD2-9C79-A66D-AA566553B86F}"/>
              </a:ext>
            </a:extLst>
          </p:cNvPr>
          <p:cNvSpPr txBox="1"/>
          <p:nvPr/>
        </p:nvSpPr>
        <p:spPr>
          <a:xfrm>
            <a:off x="5555452" y="439562"/>
            <a:ext cx="1558097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da-DK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a-DK" sz="1400" b="1" dirty="0">
                <a:solidFill>
                  <a:schemeClr val="bg1"/>
                </a:solidFill>
                <a:latin typeface="Bradley Hand ITC" panose="020F0502020204030204" pitchFamily="34" charset="0"/>
                <a:ea typeface="Brush Script MT" panose="03060802040406070304" pitchFamily="66" charset="-122"/>
                <a:cs typeface="Bradley Hand ITC" panose="020F0502020204030204" pitchFamily="34" charset="0"/>
              </a:rPr>
              <a:t>Nogen arbejder på at udrydde mig</a:t>
            </a:r>
            <a:endParaRPr lang="da-DK" sz="1400" b="1" dirty="0">
              <a:latin typeface="Bradley Hand ITC" panose="020F0502020204030204" pitchFamily="34" charset="0"/>
              <a:ea typeface="Brush Script MT" panose="03060802040406070304" pitchFamily="66" charset="-122"/>
              <a:cs typeface="Bradley Hand ITC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50554616"/>
      </p:ext>
    </p:extLst>
  </p:cSld>
  <p:clrMapOvr>
    <a:masterClrMapping/>
  </p:clrMapOvr>
  <p:transition spd="slow">
    <p:push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Billede 12">
            <a:extLst>
              <a:ext uri="{FF2B5EF4-FFF2-40B4-BE49-F238E27FC236}">
                <a16:creationId xmlns:a16="http://schemas.microsoft.com/office/drawing/2014/main" id="{37625901-D014-40DD-08A9-E0C1A4825E3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4600" y="1470456"/>
            <a:ext cx="10454849" cy="5011577"/>
          </a:xfrm>
          <a:prstGeom prst="rect">
            <a:avLst/>
          </a:prstGeom>
        </p:spPr>
      </p:pic>
      <p:pic>
        <p:nvPicPr>
          <p:cNvPr id="14" name="Billede 13" descr="Et billede, der indeholder tekst, vektorgrafik&#10;&#10;Automatisk genereret beskrivelse">
            <a:hlinkClick r:id="rId3"/>
            <a:extLst>
              <a:ext uri="{FF2B5EF4-FFF2-40B4-BE49-F238E27FC236}">
                <a16:creationId xmlns:a16="http://schemas.microsoft.com/office/drawing/2014/main" id="{3FCD4F8F-CE62-579D-734C-0625F2BA77E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25694" y="2005613"/>
            <a:ext cx="7066306" cy="3978775"/>
          </a:xfrm>
          <a:prstGeom prst="rect">
            <a:avLst/>
          </a:prstGeom>
        </p:spPr>
      </p:pic>
      <p:pic>
        <p:nvPicPr>
          <p:cNvPr id="3" name="Billede 2">
            <a:extLst>
              <a:ext uri="{FF2B5EF4-FFF2-40B4-BE49-F238E27FC236}">
                <a16:creationId xmlns:a16="http://schemas.microsoft.com/office/drawing/2014/main" id="{4650986D-C6B1-283A-1D26-F96E10B9D03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4600" y="375967"/>
            <a:ext cx="1780785" cy="611661"/>
          </a:xfrm>
          <a:prstGeom prst="rect">
            <a:avLst/>
          </a:prstGeom>
        </p:spPr>
      </p:pic>
      <p:sp>
        <p:nvSpPr>
          <p:cNvPr id="4" name="Titel 1">
            <a:extLst>
              <a:ext uri="{FF2B5EF4-FFF2-40B4-BE49-F238E27FC236}">
                <a16:creationId xmlns:a16="http://schemas.microsoft.com/office/drawing/2014/main" id="{331CDBAD-2069-5D5F-1F06-6E114DB464EC}"/>
              </a:ext>
            </a:extLst>
          </p:cNvPr>
          <p:cNvSpPr txBox="1">
            <a:spLocks/>
          </p:cNvSpPr>
          <p:nvPr/>
        </p:nvSpPr>
        <p:spPr>
          <a:xfrm>
            <a:off x="978281" y="1895324"/>
            <a:ext cx="4981575" cy="2321160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da-DK" sz="1800" spc="200" dirty="0">
                <a:solidFill>
                  <a:srgbClr val="037CBF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FILM</a:t>
            </a:r>
            <a:endParaRPr lang="da-DK" sz="3600" spc="200" dirty="0">
              <a:solidFill>
                <a:srgbClr val="037CBF"/>
              </a:solidFill>
              <a:latin typeface="Helvetica Neue" panose="02000503000000020004" pitchFamily="2" charset="0"/>
              <a:ea typeface="Helvetica Neue" panose="02000503000000020004" pitchFamily="2" charset="0"/>
              <a:cs typeface="Helvetica Neue" panose="02000503000000020004" pitchFamily="2" charset="0"/>
            </a:endParaRP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da-DK" sz="3600" b="1" dirty="0">
                <a:solidFill>
                  <a:schemeClr val="bg1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Sortering 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da-DK" sz="3600" b="1" dirty="0">
                <a:solidFill>
                  <a:schemeClr val="bg1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af restaffald</a:t>
            </a:r>
            <a:endParaRPr lang="da-DK" sz="3600" dirty="0">
              <a:solidFill>
                <a:schemeClr val="bg1"/>
              </a:solidFill>
            </a:endParaRPr>
          </a:p>
        </p:txBody>
      </p:sp>
      <p:sp>
        <p:nvSpPr>
          <p:cNvPr id="6" name="Afrundet rektangulær billedforklaring 4">
            <a:extLst>
              <a:ext uri="{FF2B5EF4-FFF2-40B4-BE49-F238E27FC236}">
                <a16:creationId xmlns:a16="http://schemas.microsoft.com/office/drawing/2014/main" id="{7D07EA87-789E-D29B-8147-5F0C2A19583A}"/>
              </a:ext>
            </a:extLst>
          </p:cNvPr>
          <p:cNvSpPr/>
          <p:nvPr/>
        </p:nvSpPr>
        <p:spPr>
          <a:xfrm flipH="1">
            <a:off x="1055036" y="3656536"/>
            <a:ext cx="1713723" cy="871557"/>
          </a:xfrm>
          <a:prstGeom prst="wedgeRoundRectCallout">
            <a:avLst>
              <a:gd name="adj1" fmla="val -34165"/>
              <a:gd name="adj2" fmla="val 85573"/>
              <a:gd name="adj3" fmla="val 16667"/>
            </a:avLst>
          </a:prstGeom>
          <a:solidFill>
            <a:srgbClr val="017176"/>
          </a:solidFill>
          <a:ln>
            <a:solidFill>
              <a:srgbClr val="01717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da-DK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da-DK"/>
          </a:p>
        </p:txBody>
      </p:sp>
      <p:sp>
        <p:nvSpPr>
          <p:cNvPr id="15" name="Tekstfelt 7">
            <a:extLst>
              <a:ext uri="{FF2B5EF4-FFF2-40B4-BE49-F238E27FC236}">
                <a16:creationId xmlns:a16="http://schemas.microsoft.com/office/drawing/2014/main" id="{D4CB2F62-51D3-2A13-546B-5AEC49853073}"/>
              </a:ext>
            </a:extLst>
          </p:cNvPr>
          <p:cNvSpPr txBox="1"/>
          <p:nvPr/>
        </p:nvSpPr>
        <p:spPr>
          <a:xfrm>
            <a:off x="1116768" y="3746418"/>
            <a:ext cx="1627370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da-DK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a-DK" sz="1400" b="1" dirty="0">
                <a:solidFill>
                  <a:schemeClr val="bg1"/>
                </a:solidFill>
                <a:latin typeface="Bradley Hand ITC" panose="020F0502020204030204" pitchFamily="34" charset="0"/>
                <a:ea typeface="Brush Script MT" panose="03060802040406070304" pitchFamily="66" charset="-122"/>
                <a:cs typeface="Bradley Hand ITC" panose="020F0502020204030204" pitchFamily="34" charset="0"/>
              </a:rPr>
              <a:t>Uden mig bliver det svært at holde varmen</a:t>
            </a:r>
            <a:endParaRPr lang="da-DK" sz="1400" b="1" dirty="0">
              <a:latin typeface="Bradley Hand ITC" panose="020F0502020204030204" pitchFamily="34" charset="0"/>
              <a:ea typeface="Brush Script MT" panose="03060802040406070304" pitchFamily="66" charset="-122"/>
              <a:cs typeface="Bradley Hand ITC" panose="020F0502020204030204" pitchFamily="34" charset="0"/>
            </a:endParaRPr>
          </a:p>
        </p:txBody>
      </p:sp>
      <p:grpSp>
        <p:nvGrpSpPr>
          <p:cNvPr id="2" name="Gruppe 1">
            <a:extLst>
              <a:ext uri="{FF2B5EF4-FFF2-40B4-BE49-F238E27FC236}">
                <a16:creationId xmlns:a16="http://schemas.microsoft.com/office/drawing/2014/main" id="{98956C88-196A-D992-5903-298BF683B327}"/>
              </a:ext>
            </a:extLst>
          </p:cNvPr>
          <p:cNvGrpSpPr/>
          <p:nvPr/>
        </p:nvGrpSpPr>
        <p:grpSpPr>
          <a:xfrm>
            <a:off x="8347519" y="3656536"/>
            <a:ext cx="866273" cy="854242"/>
            <a:chOff x="9197108" y="3604869"/>
            <a:chExt cx="866273" cy="854242"/>
          </a:xfrm>
        </p:grpSpPr>
        <p:sp>
          <p:nvSpPr>
            <p:cNvPr id="7" name="Ellipse 6">
              <a:extLst>
                <a:ext uri="{FF2B5EF4-FFF2-40B4-BE49-F238E27FC236}">
                  <a16:creationId xmlns:a16="http://schemas.microsoft.com/office/drawing/2014/main" id="{3D65A2B0-0CA0-8E69-74B3-1DF96C9DB813}"/>
                </a:ext>
              </a:extLst>
            </p:cNvPr>
            <p:cNvSpPr/>
            <p:nvPr/>
          </p:nvSpPr>
          <p:spPr>
            <a:xfrm>
              <a:off x="9197108" y="3604869"/>
              <a:ext cx="866273" cy="854242"/>
            </a:xfrm>
            <a:prstGeom prst="ellipse">
              <a:avLst/>
            </a:prstGeom>
            <a:solidFill>
              <a:srgbClr val="5A94CE"/>
            </a:solidFill>
            <a:ln>
              <a:solidFill>
                <a:srgbClr val="5A94CE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dirty="0"/>
            </a:p>
          </p:txBody>
        </p:sp>
        <p:pic>
          <p:nvPicPr>
            <p:cNvPr id="12" name="Grafik 11" descr="Afspil med massiv udfyldning">
              <a:hlinkClick r:id="rId3"/>
              <a:extLst>
                <a:ext uri="{FF2B5EF4-FFF2-40B4-BE49-F238E27FC236}">
                  <a16:creationId xmlns:a16="http://schemas.microsoft.com/office/drawing/2014/main" id="{135C1898-74D1-9183-1C87-EE395B33DF7D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9344459" y="3672529"/>
              <a:ext cx="718922" cy="718922"/>
            </a:xfrm>
            <a:prstGeom prst="rect">
              <a:avLst/>
            </a:prstGeom>
          </p:spPr>
        </p:pic>
      </p:grpSp>
      <p:pic>
        <p:nvPicPr>
          <p:cNvPr id="10" name="Billede 9" descr="Et billede, der indeholder tekst, vektorgrafik&#10;&#10;Automatisk genereret beskrivelse">
            <a:extLst>
              <a:ext uri="{FF2B5EF4-FFF2-40B4-BE49-F238E27FC236}">
                <a16:creationId xmlns:a16="http://schemas.microsoft.com/office/drawing/2014/main" id="{619E3446-AAC0-7BBE-FE8D-4C5C72F9269F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880829" y="4047443"/>
            <a:ext cx="2313483" cy="2340384"/>
          </a:xfrm>
          <a:prstGeom prst="rect">
            <a:avLst/>
          </a:prstGeom>
        </p:spPr>
      </p:pic>
      <p:sp>
        <p:nvSpPr>
          <p:cNvPr id="5" name="Tekstfelt 4">
            <a:extLst>
              <a:ext uri="{FF2B5EF4-FFF2-40B4-BE49-F238E27FC236}">
                <a16:creationId xmlns:a16="http://schemas.microsoft.com/office/drawing/2014/main" id="{24D19902-859B-CEED-9905-9BD41DB2C25E}"/>
              </a:ext>
            </a:extLst>
          </p:cNvPr>
          <p:cNvSpPr txBox="1"/>
          <p:nvPr/>
        </p:nvSpPr>
        <p:spPr>
          <a:xfrm>
            <a:off x="5156422" y="6018495"/>
            <a:ext cx="319109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dirty="0">
                <a:solidFill>
                  <a:schemeClr val="bg1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https://youtu.be/H0RvvaPJMS0</a:t>
            </a:r>
            <a:endParaRPr lang="da-DK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58907817"/>
      </p:ext>
    </p:extLst>
  </p:cSld>
  <p:clrMapOvr>
    <a:masterClrMapping/>
  </p:clrMapOvr>
  <p:transition spd="slow">
    <p:push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llede 1">
            <a:extLst>
              <a:ext uri="{FF2B5EF4-FFF2-40B4-BE49-F238E27FC236}">
                <a16:creationId xmlns:a16="http://schemas.microsoft.com/office/drawing/2014/main" id="{6B299B00-3C44-3F47-CDF5-95026156E15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4600" y="1470456"/>
            <a:ext cx="5711400" cy="5011577"/>
          </a:xfrm>
          <a:prstGeom prst="rect">
            <a:avLst/>
          </a:prstGeom>
        </p:spPr>
      </p:pic>
      <p:pic>
        <p:nvPicPr>
          <p:cNvPr id="3" name="Billede 2">
            <a:extLst>
              <a:ext uri="{FF2B5EF4-FFF2-40B4-BE49-F238E27FC236}">
                <a16:creationId xmlns:a16="http://schemas.microsoft.com/office/drawing/2014/main" id="{3FE60002-82C2-7D02-3CF4-5DB2A7B31C65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35000"/>
          </a:blip>
          <a:stretch>
            <a:fillRect/>
          </a:stretch>
        </p:blipFill>
        <p:spPr>
          <a:xfrm>
            <a:off x="384600" y="375967"/>
            <a:ext cx="1780785" cy="611661"/>
          </a:xfrm>
          <a:prstGeom prst="rect">
            <a:avLst/>
          </a:prstGeom>
        </p:spPr>
      </p:pic>
      <p:sp>
        <p:nvSpPr>
          <p:cNvPr id="6" name="Rektangel 5">
            <a:extLst>
              <a:ext uri="{FF2B5EF4-FFF2-40B4-BE49-F238E27FC236}">
                <a16:creationId xmlns:a16="http://schemas.microsoft.com/office/drawing/2014/main" id="{C09CAF14-39BA-6237-3959-2CC03EC48506}"/>
              </a:ext>
            </a:extLst>
          </p:cNvPr>
          <p:cNvSpPr/>
          <p:nvPr/>
        </p:nvSpPr>
        <p:spPr>
          <a:xfrm>
            <a:off x="384600" y="1470456"/>
            <a:ext cx="5711400" cy="5011577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7" name="Rektangel 6">
            <a:extLst>
              <a:ext uri="{FF2B5EF4-FFF2-40B4-BE49-F238E27FC236}">
                <a16:creationId xmlns:a16="http://schemas.microsoft.com/office/drawing/2014/main" id="{76D90D9D-1FE7-AA77-A817-301500D4F0D0}"/>
              </a:ext>
            </a:extLst>
          </p:cNvPr>
          <p:cNvSpPr/>
          <p:nvPr/>
        </p:nvSpPr>
        <p:spPr>
          <a:xfrm>
            <a:off x="6096000" y="1470456"/>
            <a:ext cx="5711400" cy="5011577"/>
          </a:xfrm>
          <a:prstGeom prst="rect">
            <a:avLst/>
          </a:prstGeom>
          <a:solidFill>
            <a:srgbClr val="F3F3F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8" name="Tekstfelt 7">
            <a:extLst>
              <a:ext uri="{FF2B5EF4-FFF2-40B4-BE49-F238E27FC236}">
                <a16:creationId xmlns:a16="http://schemas.microsoft.com/office/drawing/2014/main" id="{30CDB64F-FA0E-5D8B-4261-FB5A78946BE8}"/>
              </a:ext>
            </a:extLst>
          </p:cNvPr>
          <p:cNvSpPr txBox="1"/>
          <p:nvPr/>
        </p:nvSpPr>
        <p:spPr>
          <a:xfrm>
            <a:off x="872194" y="1785889"/>
            <a:ext cx="5091113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3400" b="1" dirty="0">
                <a:solidFill>
                  <a:schemeClr val="bg1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Ja, tak</a:t>
            </a:r>
          </a:p>
        </p:txBody>
      </p:sp>
      <p:sp>
        <p:nvSpPr>
          <p:cNvPr id="9" name="Tekstfelt 8">
            <a:extLst>
              <a:ext uri="{FF2B5EF4-FFF2-40B4-BE49-F238E27FC236}">
                <a16:creationId xmlns:a16="http://schemas.microsoft.com/office/drawing/2014/main" id="{CB05570B-FD56-8918-B5DF-28223C60AE9B}"/>
              </a:ext>
            </a:extLst>
          </p:cNvPr>
          <p:cNvSpPr txBox="1"/>
          <p:nvPr/>
        </p:nvSpPr>
        <p:spPr>
          <a:xfrm>
            <a:off x="6583594" y="1785889"/>
            <a:ext cx="5091113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3400" b="1" dirty="0">
                <a:solidFill>
                  <a:srgbClr val="343232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Nej, tak</a:t>
            </a:r>
          </a:p>
        </p:txBody>
      </p:sp>
      <p:sp>
        <p:nvSpPr>
          <p:cNvPr id="10" name="Tekstfelt 9">
            <a:extLst>
              <a:ext uri="{FF2B5EF4-FFF2-40B4-BE49-F238E27FC236}">
                <a16:creationId xmlns:a16="http://schemas.microsoft.com/office/drawing/2014/main" id="{4CA1DF2A-F0F1-DE82-0EE5-64D07300DE54}"/>
              </a:ext>
            </a:extLst>
          </p:cNvPr>
          <p:cNvSpPr txBox="1"/>
          <p:nvPr/>
        </p:nvSpPr>
        <p:spPr>
          <a:xfrm>
            <a:off x="872194" y="2589460"/>
            <a:ext cx="4839206" cy="38779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da-DK" sz="1400" dirty="0">
                <a:solidFill>
                  <a:schemeClr val="bg1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Pizzabakker</a:t>
            </a:r>
            <a:br>
              <a:rPr lang="da-DK" sz="1400" dirty="0">
                <a:solidFill>
                  <a:schemeClr val="bg1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</a:br>
            <a:endParaRPr lang="da-DK" sz="1000" dirty="0">
              <a:solidFill>
                <a:schemeClr val="bg1"/>
              </a:solidFill>
              <a:latin typeface="Helvetica Neue" panose="02000503000000020004" pitchFamily="2" charset="0"/>
              <a:ea typeface="Helvetica Neue" panose="02000503000000020004" pitchFamily="2" charset="0"/>
              <a:cs typeface="Helvetica Neue" panose="02000503000000020004" pitchFamily="2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a-DK" sz="1400" dirty="0">
                <a:solidFill>
                  <a:schemeClr val="bg1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Chips- og kaffeposer (med mindre andet er angivet)</a:t>
            </a:r>
            <a:br>
              <a:rPr lang="da-DK" sz="1400" dirty="0">
                <a:solidFill>
                  <a:schemeClr val="bg1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</a:br>
            <a:endParaRPr lang="da-DK" sz="1000" dirty="0">
              <a:solidFill>
                <a:schemeClr val="bg1"/>
              </a:solidFill>
              <a:latin typeface="Helvetica Neue" panose="02000503000000020004" pitchFamily="2" charset="0"/>
              <a:ea typeface="Helvetica Neue" panose="02000503000000020004" pitchFamily="2" charset="0"/>
              <a:cs typeface="Helvetica Neue" panose="02000503000000020004" pitchFamily="2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a-DK" sz="1400" dirty="0">
                <a:solidFill>
                  <a:schemeClr val="bg1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Gavepapir </a:t>
            </a:r>
            <a:br>
              <a:rPr lang="da-DK" sz="1400" dirty="0">
                <a:solidFill>
                  <a:schemeClr val="bg1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</a:br>
            <a:endParaRPr lang="da-DK" sz="1000" dirty="0">
              <a:solidFill>
                <a:schemeClr val="bg1"/>
              </a:solidFill>
              <a:latin typeface="Helvetica Neue" panose="02000503000000020004" pitchFamily="2" charset="0"/>
              <a:ea typeface="Helvetica Neue" panose="02000503000000020004" pitchFamily="2" charset="0"/>
              <a:cs typeface="Helvetica Neue" panose="02000503000000020004" pitchFamily="2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a-DK" sz="1400" dirty="0">
                <a:solidFill>
                  <a:schemeClr val="bg1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Snavset papir og pap</a:t>
            </a:r>
            <a:br>
              <a:rPr lang="da-DK" sz="1400" dirty="0">
                <a:solidFill>
                  <a:schemeClr val="bg1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</a:br>
            <a:endParaRPr lang="da-DK" sz="1000" dirty="0">
              <a:solidFill>
                <a:schemeClr val="bg1"/>
              </a:solidFill>
              <a:latin typeface="Helvetica Neue" panose="02000503000000020004" pitchFamily="2" charset="0"/>
              <a:ea typeface="Helvetica Neue" panose="02000503000000020004" pitchFamily="2" charset="0"/>
              <a:cs typeface="Helvetica Neue" panose="02000503000000020004" pitchFamily="2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a-DK" sz="1400" dirty="0">
                <a:solidFill>
                  <a:schemeClr val="bg1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Servietter</a:t>
            </a:r>
            <a:br>
              <a:rPr lang="da-DK" sz="1400" dirty="0">
                <a:solidFill>
                  <a:schemeClr val="bg1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</a:br>
            <a:r>
              <a:rPr lang="da-DK" sz="1000" dirty="0">
                <a:solidFill>
                  <a:schemeClr val="bg1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a-DK" sz="1400" dirty="0">
                <a:solidFill>
                  <a:schemeClr val="bg1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Bleer</a:t>
            </a:r>
            <a:br>
              <a:rPr lang="da-DK" sz="1400" dirty="0">
                <a:solidFill>
                  <a:schemeClr val="bg1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</a:br>
            <a:endParaRPr lang="da-DK" sz="1000" dirty="0">
              <a:solidFill>
                <a:schemeClr val="bg1"/>
              </a:solidFill>
              <a:latin typeface="Helvetica Neue" panose="02000503000000020004" pitchFamily="2" charset="0"/>
              <a:ea typeface="Helvetica Neue" panose="02000503000000020004" pitchFamily="2" charset="0"/>
              <a:cs typeface="Helvetica Neue" panose="02000503000000020004" pitchFamily="2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a-DK" sz="1400" dirty="0">
                <a:solidFill>
                  <a:schemeClr val="bg1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Vatpinde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da-DK" sz="1000" dirty="0">
              <a:solidFill>
                <a:schemeClr val="bg1"/>
              </a:solidFill>
              <a:latin typeface="Helvetica Neue" panose="02000503000000020004" pitchFamily="2" charset="0"/>
              <a:ea typeface="Helvetica Neue" panose="02000503000000020004" pitchFamily="2" charset="0"/>
              <a:cs typeface="Helvetica Neue" panose="02000503000000020004" pitchFamily="2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a-DK" sz="1400" dirty="0">
                <a:solidFill>
                  <a:schemeClr val="bg1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Støvsugerposer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da-DK" sz="1000" dirty="0">
              <a:solidFill>
                <a:schemeClr val="bg1"/>
              </a:solidFill>
              <a:latin typeface="Helvetica Neue" panose="02000503000000020004" pitchFamily="2" charset="0"/>
              <a:ea typeface="Helvetica Neue" panose="02000503000000020004" pitchFamily="2" charset="0"/>
              <a:cs typeface="Helvetica Neue" panose="02000503000000020004" pitchFamily="2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a-DK" sz="1400" dirty="0">
                <a:solidFill>
                  <a:schemeClr val="bg1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Aske (forsvarligt indpakket)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da-DK" sz="1000" dirty="0">
              <a:solidFill>
                <a:schemeClr val="bg1"/>
              </a:solidFill>
              <a:latin typeface="Helvetica Neue" panose="02000503000000020004" pitchFamily="2" charset="0"/>
              <a:ea typeface="Helvetica Neue" panose="02000503000000020004" pitchFamily="2" charset="0"/>
              <a:cs typeface="Helvetica Neue" panose="02000503000000020004" pitchFamily="2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a-DK" sz="1400" dirty="0">
                <a:solidFill>
                  <a:schemeClr val="bg1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Cigaretskod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da-DK" sz="1600" dirty="0">
              <a:solidFill>
                <a:schemeClr val="bg1"/>
              </a:solidFill>
              <a:latin typeface="Helvetica Neue" panose="02000503000000020004" pitchFamily="2" charset="0"/>
              <a:ea typeface="Helvetica Neue" panose="02000503000000020004" pitchFamily="2" charset="0"/>
              <a:cs typeface="Helvetica Neue" panose="02000503000000020004" pitchFamily="2" charset="0"/>
            </a:endParaRPr>
          </a:p>
        </p:txBody>
      </p:sp>
      <p:sp>
        <p:nvSpPr>
          <p:cNvPr id="11" name="Tekstfelt 10">
            <a:extLst>
              <a:ext uri="{FF2B5EF4-FFF2-40B4-BE49-F238E27FC236}">
                <a16:creationId xmlns:a16="http://schemas.microsoft.com/office/drawing/2014/main" id="{F93AF938-4B2A-7F44-EB7A-B3D08AB0F0B7}"/>
              </a:ext>
            </a:extLst>
          </p:cNvPr>
          <p:cNvSpPr txBox="1"/>
          <p:nvPr/>
        </p:nvSpPr>
        <p:spPr>
          <a:xfrm>
            <a:off x="6583594" y="2589459"/>
            <a:ext cx="365694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da-DK" sz="1400" dirty="0">
                <a:solidFill>
                  <a:srgbClr val="343232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Produkter der kan genbruges</a:t>
            </a:r>
            <a:br>
              <a:rPr lang="da-DK" sz="1400" dirty="0">
                <a:solidFill>
                  <a:srgbClr val="343232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</a:br>
            <a:endParaRPr lang="da-DK" sz="1400" dirty="0">
              <a:solidFill>
                <a:srgbClr val="343232"/>
              </a:solidFill>
              <a:latin typeface="Helvetica Neue" panose="02000503000000020004" pitchFamily="2" charset="0"/>
              <a:ea typeface="Helvetica Neue" panose="02000503000000020004" pitchFamily="2" charset="0"/>
              <a:cs typeface="Helvetica Neue" panose="02000503000000020004" pitchFamily="2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a-DK" sz="1400" dirty="0">
                <a:solidFill>
                  <a:srgbClr val="343232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Farligt affald</a:t>
            </a:r>
          </a:p>
        </p:txBody>
      </p:sp>
      <p:pic>
        <p:nvPicPr>
          <p:cNvPr id="12" name="Billede 11">
            <a:extLst>
              <a:ext uri="{FF2B5EF4-FFF2-40B4-BE49-F238E27FC236}">
                <a16:creationId xmlns:a16="http://schemas.microsoft.com/office/drawing/2014/main" id="{932F93F3-FDAB-FEF4-5D7E-0E9CDA03C70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486899" y="1136929"/>
            <a:ext cx="2705101" cy="615553"/>
          </a:xfrm>
          <a:prstGeom prst="rect">
            <a:avLst/>
          </a:prstGeom>
        </p:spPr>
      </p:pic>
      <p:sp>
        <p:nvSpPr>
          <p:cNvPr id="13" name="Tekstfelt 12">
            <a:extLst>
              <a:ext uri="{FF2B5EF4-FFF2-40B4-BE49-F238E27FC236}">
                <a16:creationId xmlns:a16="http://schemas.microsoft.com/office/drawing/2014/main" id="{3F87A1E6-C345-A54C-AA2A-4138BE6C416F}"/>
              </a:ext>
            </a:extLst>
          </p:cNvPr>
          <p:cNvSpPr txBox="1"/>
          <p:nvPr/>
        </p:nvSpPr>
        <p:spPr>
          <a:xfrm>
            <a:off x="9817893" y="1255109"/>
            <a:ext cx="5091113" cy="3730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b="1" dirty="0">
                <a:solidFill>
                  <a:schemeClr val="bg1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Restaffald</a:t>
            </a:r>
          </a:p>
        </p:txBody>
      </p:sp>
      <p:sp>
        <p:nvSpPr>
          <p:cNvPr id="5" name="Rektangel 4">
            <a:extLst>
              <a:ext uri="{FF2B5EF4-FFF2-40B4-BE49-F238E27FC236}">
                <a16:creationId xmlns:a16="http://schemas.microsoft.com/office/drawing/2014/main" id="{C1F2C87A-D51E-327B-740D-96F08313DF29}"/>
              </a:ext>
            </a:extLst>
          </p:cNvPr>
          <p:cNvSpPr/>
          <p:nvPr/>
        </p:nvSpPr>
        <p:spPr>
          <a:xfrm>
            <a:off x="11674264" y="3801882"/>
            <a:ext cx="131581" cy="377299"/>
          </a:xfrm>
          <a:prstGeom prst="rect">
            <a:avLst/>
          </a:prstGeom>
          <a:solidFill>
            <a:srgbClr val="F3F3F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4" name="Afrundet rektangulær billedforklaring 4">
            <a:extLst>
              <a:ext uri="{FF2B5EF4-FFF2-40B4-BE49-F238E27FC236}">
                <a16:creationId xmlns:a16="http://schemas.microsoft.com/office/drawing/2014/main" id="{8C4BC199-B09C-3E17-C447-BB9427D40F69}"/>
              </a:ext>
            </a:extLst>
          </p:cNvPr>
          <p:cNvSpPr/>
          <p:nvPr/>
        </p:nvSpPr>
        <p:spPr>
          <a:xfrm flipH="1">
            <a:off x="7596909" y="3738981"/>
            <a:ext cx="1993612" cy="871557"/>
          </a:xfrm>
          <a:prstGeom prst="wedgeRoundRectCallout">
            <a:avLst>
              <a:gd name="adj1" fmla="val -34165"/>
              <a:gd name="adj2" fmla="val 85573"/>
              <a:gd name="adj3" fmla="val 16667"/>
            </a:avLst>
          </a:prstGeom>
          <a:solidFill>
            <a:srgbClr val="017176"/>
          </a:solidFill>
          <a:ln>
            <a:solidFill>
              <a:srgbClr val="01717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da-DK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da-DK"/>
          </a:p>
        </p:txBody>
      </p:sp>
      <p:sp>
        <p:nvSpPr>
          <p:cNvPr id="14" name="Tekstfelt 7">
            <a:extLst>
              <a:ext uri="{FF2B5EF4-FFF2-40B4-BE49-F238E27FC236}">
                <a16:creationId xmlns:a16="http://schemas.microsoft.com/office/drawing/2014/main" id="{ABB8AF8F-7205-70E6-EC81-F934A5869A82}"/>
              </a:ext>
            </a:extLst>
          </p:cNvPr>
          <p:cNvSpPr txBox="1"/>
          <p:nvPr/>
        </p:nvSpPr>
        <p:spPr>
          <a:xfrm>
            <a:off x="7780030" y="3806378"/>
            <a:ext cx="1627370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da-DK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a-DK" sz="1400" b="1" dirty="0">
                <a:solidFill>
                  <a:schemeClr val="bg1"/>
                </a:solidFill>
                <a:latin typeface="Bradley Hand ITC" panose="020F0502020204030204" pitchFamily="34" charset="0"/>
                <a:ea typeface="Brush Script MT" panose="03060802040406070304" pitchFamily="66" charset="-122"/>
                <a:cs typeface="Bradley Hand ITC" panose="020F0502020204030204" pitchFamily="34" charset="0"/>
              </a:rPr>
              <a:t>Jeg tager mig af det affald, der ikke kan genanvendes</a:t>
            </a:r>
            <a:endParaRPr lang="da-DK" sz="1400" b="1" dirty="0">
              <a:latin typeface="Bradley Hand ITC" panose="020F0502020204030204" pitchFamily="34" charset="0"/>
              <a:ea typeface="Brush Script MT" panose="03060802040406070304" pitchFamily="66" charset="-122"/>
              <a:cs typeface="Bradley Hand ITC" panose="020F0502020204030204" pitchFamily="34" charset="0"/>
            </a:endParaRPr>
          </a:p>
        </p:txBody>
      </p:sp>
      <p:pic>
        <p:nvPicPr>
          <p:cNvPr id="15" name="Billede 14">
            <a:extLst>
              <a:ext uri="{FF2B5EF4-FFF2-40B4-BE49-F238E27FC236}">
                <a16:creationId xmlns:a16="http://schemas.microsoft.com/office/drawing/2014/main" id="{5A9E45EC-6540-6DF1-0018-C111DB140D02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t="-1" b="-487"/>
          <a:stretch/>
        </p:blipFill>
        <p:spPr>
          <a:xfrm>
            <a:off x="9395729" y="3776661"/>
            <a:ext cx="2498729" cy="28591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3682214"/>
      </p:ext>
    </p:extLst>
  </p:cSld>
  <p:clrMapOvr>
    <a:masterClrMapping/>
  </p:clrMapOvr>
  <p:transition spd="slow">
    <p:push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Billede 12">
            <a:extLst>
              <a:ext uri="{FF2B5EF4-FFF2-40B4-BE49-F238E27FC236}">
                <a16:creationId xmlns:a16="http://schemas.microsoft.com/office/drawing/2014/main" id="{37625901-D014-40DD-08A9-E0C1A4825E3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4599" y="1470456"/>
            <a:ext cx="11406348" cy="5011577"/>
          </a:xfrm>
          <a:prstGeom prst="rect">
            <a:avLst/>
          </a:prstGeom>
        </p:spPr>
      </p:pic>
      <p:pic>
        <p:nvPicPr>
          <p:cNvPr id="3" name="Billede 2">
            <a:extLst>
              <a:ext uri="{FF2B5EF4-FFF2-40B4-BE49-F238E27FC236}">
                <a16:creationId xmlns:a16="http://schemas.microsoft.com/office/drawing/2014/main" id="{4650986D-C6B1-283A-1D26-F96E10B9D03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4600" y="375967"/>
            <a:ext cx="1780785" cy="611661"/>
          </a:xfrm>
          <a:prstGeom prst="rect">
            <a:avLst/>
          </a:prstGeom>
        </p:spPr>
      </p:pic>
      <p:sp>
        <p:nvSpPr>
          <p:cNvPr id="6" name="Titel 1">
            <a:extLst>
              <a:ext uri="{FF2B5EF4-FFF2-40B4-BE49-F238E27FC236}">
                <a16:creationId xmlns:a16="http://schemas.microsoft.com/office/drawing/2014/main" id="{554AC25D-4CAA-F1FA-33A2-8110D9A3F508}"/>
              </a:ext>
            </a:extLst>
          </p:cNvPr>
          <p:cNvSpPr txBox="1">
            <a:spLocks/>
          </p:cNvSpPr>
          <p:nvPr/>
        </p:nvSpPr>
        <p:spPr>
          <a:xfrm>
            <a:off x="827504" y="1913524"/>
            <a:ext cx="10515600" cy="1325563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a-DK" sz="3400" b="1" dirty="0">
                <a:solidFill>
                  <a:schemeClr val="bg1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Er det dårligt at </a:t>
            </a:r>
          </a:p>
          <a:p>
            <a:r>
              <a:rPr lang="da-DK" sz="3400" b="1" dirty="0">
                <a:solidFill>
                  <a:schemeClr val="bg1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brænde affald?</a:t>
            </a:r>
            <a:endParaRPr lang="da-DK" sz="3400" dirty="0">
              <a:solidFill>
                <a:schemeClr val="bg1"/>
              </a:solidFill>
            </a:endParaRPr>
          </a:p>
        </p:txBody>
      </p:sp>
      <p:sp>
        <p:nvSpPr>
          <p:cNvPr id="8" name="Tekstfelt 7">
            <a:extLst>
              <a:ext uri="{FF2B5EF4-FFF2-40B4-BE49-F238E27FC236}">
                <a16:creationId xmlns:a16="http://schemas.microsoft.com/office/drawing/2014/main" id="{B14D5602-6303-D7B8-65B6-73568408A8D8}"/>
              </a:ext>
            </a:extLst>
          </p:cNvPr>
          <p:cNvSpPr txBox="1"/>
          <p:nvPr/>
        </p:nvSpPr>
        <p:spPr>
          <a:xfrm>
            <a:off x="848895" y="3247616"/>
            <a:ext cx="5484449" cy="28931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da-DK" sz="1400" dirty="0">
                <a:solidFill>
                  <a:schemeClr val="bg1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Ja og nej!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da-DK" sz="1400" dirty="0">
              <a:solidFill>
                <a:schemeClr val="bg1"/>
              </a:solidFill>
              <a:latin typeface="Helvetica Neue" panose="02000503000000020004" pitchFamily="2" charset="0"/>
              <a:ea typeface="Helvetica Neue" panose="02000503000000020004" pitchFamily="2" charset="0"/>
              <a:cs typeface="Helvetica Neue" panose="02000503000000020004" pitchFamily="2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a-DK" sz="1400" dirty="0">
                <a:solidFill>
                  <a:schemeClr val="bg1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Det er bedst at forebygge, genbruge og genanvende.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da-DK" sz="1400" dirty="0">
              <a:solidFill>
                <a:schemeClr val="bg1"/>
              </a:solidFill>
              <a:latin typeface="Helvetica Neue" panose="02000503000000020004" pitchFamily="2" charset="0"/>
              <a:ea typeface="Helvetica Neue" panose="02000503000000020004" pitchFamily="2" charset="0"/>
              <a:cs typeface="Helvetica Neue" panose="02000503000000020004" pitchFamily="2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a-DK" sz="1400" dirty="0">
                <a:solidFill>
                  <a:schemeClr val="bg1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Når det ikke er muligt, er det en god ide at brænde affaldet. Der er mindst 3 gode ting ved affaldsenergianlæg: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da-DK" sz="1400" dirty="0">
                <a:solidFill>
                  <a:schemeClr val="bg1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Anlæggene producerer el og fjernvarme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da-DK" sz="1400" dirty="0">
                <a:solidFill>
                  <a:schemeClr val="bg1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Affald er gratis, mens olie, kul og gas koster penge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da-DK" sz="1400" dirty="0">
                <a:solidFill>
                  <a:schemeClr val="bg1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Røgen fra afbrændingen bliver renset for skadelige stoffer</a:t>
            </a:r>
          </a:p>
          <a:p>
            <a:endParaRPr lang="da-DK" sz="1400" dirty="0">
              <a:solidFill>
                <a:schemeClr val="bg1"/>
              </a:solidFill>
              <a:latin typeface="Helvetica Neue" panose="02000503000000020004" pitchFamily="2" charset="0"/>
              <a:ea typeface="Helvetica Neue" panose="02000503000000020004" pitchFamily="2" charset="0"/>
              <a:cs typeface="Helvetica Neue" panose="02000503000000020004" pitchFamily="2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a-DK" sz="1400" dirty="0">
                <a:solidFill>
                  <a:schemeClr val="bg1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I nogle lande deponerer man alt affald på en losseplads – det er dårligt. Så kan skadelige stoffer komme ud i naturen, og affaldet kan udlede skadelig metangas. </a:t>
            </a:r>
          </a:p>
        </p:txBody>
      </p:sp>
      <p:pic>
        <p:nvPicPr>
          <p:cNvPr id="11" name="Billede 10">
            <a:extLst>
              <a:ext uri="{FF2B5EF4-FFF2-40B4-BE49-F238E27FC236}">
                <a16:creationId xmlns:a16="http://schemas.microsoft.com/office/drawing/2014/main" id="{206E1BCE-8F73-F790-84BD-F12FE56C2F59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5377750" y="1159710"/>
            <a:ext cx="5665812" cy="4918407"/>
          </a:xfrm>
          <a:prstGeom prst="rect">
            <a:avLst/>
          </a:prstGeom>
        </p:spPr>
      </p:pic>
      <p:sp>
        <p:nvSpPr>
          <p:cNvPr id="4" name="Afrundet rektangulær billedforklaring 3">
            <a:extLst>
              <a:ext uri="{FF2B5EF4-FFF2-40B4-BE49-F238E27FC236}">
                <a16:creationId xmlns:a16="http://schemas.microsoft.com/office/drawing/2014/main" id="{9AEB48C4-5C5B-5BD6-C044-83274F3F93F6}"/>
              </a:ext>
            </a:extLst>
          </p:cNvPr>
          <p:cNvSpPr/>
          <p:nvPr/>
        </p:nvSpPr>
        <p:spPr>
          <a:xfrm>
            <a:off x="10146526" y="3418117"/>
            <a:ext cx="1828799" cy="1146003"/>
          </a:xfrm>
          <a:prstGeom prst="wedgeRoundRectCallout">
            <a:avLst>
              <a:gd name="adj1" fmla="val -42047"/>
              <a:gd name="adj2" fmla="val 71482"/>
              <a:gd name="adj3" fmla="val 16667"/>
            </a:avLst>
          </a:prstGeom>
          <a:solidFill>
            <a:srgbClr val="017176"/>
          </a:solidFill>
          <a:ln>
            <a:solidFill>
              <a:srgbClr val="01717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16" name="Tekstfelt 7">
            <a:extLst>
              <a:ext uri="{FF2B5EF4-FFF2-40B4-BE49-F238E27FC236}">
                <a16:creationId xmlns:a16="http://schemas.microsoft.com/office/drawing/2014/main" id="{5C8438C1-3019-55CC-459C-BDF45C763C78}"/>
              </a:ext>
            </a:extLst>
          </p:cNvPr>
          <p:cNvSpPr txBox="1"/>
          <p:nvPr/>
        </p:nvSpPr>
        <p:spPr>
          <a:xfrm>
            <a:off x="10320183" y="3514066"/>
            <a:ext cx="1558097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da-DK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a-DK" sz="1400" b="1" dirty="0">
                <a:solidFill>
                  <a:schemeClr val="bg1"/>
                </a:solidFill>
                <a:latin typeface="Bradley Hand ITC" panose="020F0502020204030204" pitchFamily="34" charset="0"/>
                <a:ea typeface="Brush Script MT" panose="03060802040406070304" pitchFamily="66" charset="-122"/>
                <a:cs typeface="Bradley Hand ITC" panose="020F0502020204030204" pitchFamily="34" charset="0"/>
              </a:rPr>
              <a:t>I Danmark er vi verdensmestre i at brænde affald – på den fede måde</a:t>
            </a:r>
            <a:endParaRPr lang="da-DK" sz="1400" b="1" dirty="0">
              <a:latin typeface="Bradley Hand ITC" panose="020F0502020204030204" pitchFamily="34" charset="0"/>
              <a:ea typeface="Brush Script MT" panose="03060802040406070304" pitchFamily="66" charset="-122"/>
              <a:cs typeface="Bradley Hand ITC" panose="020F0502020204030204" pitchFamily="34" charset="0"/>
            </a:endParaRPr>
          </a:p>
        </p:txBody>
      </p:sp>
      <p:pic>
        <p:nvPicPr>
          <p:cNvPr id="5" name="Billede 4" descr="Et billede, der indeholder tekst, vektorgrafik&#10;&#10;Automatisk genereret beskrivelse">
            <a:extLst>
              <a:ext uri="{FF2B5EF4-FFF2-40B4-BE49-F238E27FC236}">
                <a16:creationId xmlns:a16="http://schemas.microsoft.com/office/drawing/2014/main" id="{0A402ECA-7B4D-44D4-C6A6-E8D07C521FE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634662" y="3785845"/>
            <a:ext cx="1730134" cy="17502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6930118"/>
      </p:ext>
    </p:extLst>
  </p:cSld>
  <p:clrMapOvr>
    <a:masterClrMapping/>
  </p:clrMapOvr>
  <p:transition spd="slow">
    <p:push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Billede 12">
            <a:extLst>
              <a:ext uri="{FF2B5EF4-FFF2-40B4-BE49-F238E27FC236}">
                <a16:creationId xmlns:a16="http://schemas.microsoft.com/office/drawing/2014/main" id="{37625901-D014-40DD-08A9-E0C1A4825E3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6784" y="1513395"/>
            <a:ext cx="11438432" cy="5011577"/>
          </a:xfrm>
          <a:prstGeom prst="rect">
            <a:avLst/>
          </a:prstGeom>
        </p:spPr>
      </p:pic>
      <p:pic>
        <p:nvPicPr>
          <p:cNvPr id="3" name="Billede 2">
            <a:extLst>
              <a:ext uri="{FF2B5EF4-FFF2-40B4-BE49-F238E27FC236}">
                <a16:creationId xmlns:a16="http://schemas.microsoft.com/office/drawing/2014/main" id="{4650986D-C6B1-283A-1D26-F96E10B9D03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4600" y="375967"/>
            <a:ext cx="1780785" cy="611661"/>
          </a:xfrm>
          <a:prstGeom prst="rect">
            <a:avLst/>
          </a:prstGeom>
        </p:spPr>
      </p:pic>
      <p:sp>
        <p:nvSpPr>
          <p:cNvPr id="4" name="Titel 1">
            <a:extLst>
              <a:ext uri="{FF2B5EF4-FFF2-40B4-BE49-F238E27FC236}">
                <a16:creationId xmlns:a16="http://schemas.microsoft.com/office/drawing/2014/main" id="{331CDBAD-2069-5D5F-1F06-6E114DB464EC}"/>
              </a:ext>
            </a:extLst>
          </p:cNvPr>
          <p:cNvSpPr txBox="1">
            <a:spLocks/>
          </p:cNvSpPr>
          <p:nvPr/>
        </p:nvSpPr>
        <p:spPr>
          <a:xfrm>
            <a:off x="827504" y="1913524"/>
            <a:ext cx="5654752" cy="836483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a-DK" sz="3400" b="1" dirty="0">
                <a:solidFill>
                  <a:schemeClr val="bg1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Godt at vide</a:t>
            </a:r>
            <a:endParaRPr lang="da-DK" sz="3400" dirty="0">
              <a:solidFill>
                <a:schemeClr val="bg1"/>
              </a:solidFill>
            </a:endParaRPr>
          </a:p>
        </p:txBody>
      </p:sp>
      <p:sp>
        <p:nvSpPr>
          <p:cNvPr id="5" name="Tekstfelt 4">
            <a:extLst>
              <a:ext uri="{FF2B5EF4-FFF2-40B4-BE49-F238E27FC236}">
                <a16:creationId xmlns:a16="http://schemas.microsoft.com/office/drawing/2014/main" id="{EAB1B03F-8974-7DD7-0449-4FC278D26EC8}"/>
              </a:ext>
            </a:extLst>
          </p:cNvPr>
          <p:cNvSpPr txBox="1"/>
          <p:nvPr/>
        </p:nvSpPr>
        <p:spPr>
          <a:xfrm>
            <a:off x="827504" y="2960581"/>
            <a:ext cx="4646873" cy="24622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da-DK" sz="1400" dirty="0">
                <a:solidFill>
                  <a:schemeClr val="bg1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Vi begyndte at brænde affald i 1960-1970, fordi der var energikrise, og olie blev dyrt.</a:t>
            </a:r>
            <a:br>
              <a:rPr lang="da-DK" sz="1400" dirty="0">
                <a:solidFill>
                  <a:schemeClr val="bg1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</a:br>
            <a:r>
              <a:rPr lang="da-DK" sz="1400" dirty="0">
                <a:solidFill>
                  <a:schemeClr val="bg1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a-DK" sz="1400" dirty="0">
                <a:solidFill>
                  <a:schemeClr val="bg1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I Danmark brænder vi hvert år over tre mio. tons restaffald.</a:t>
            </a:r>
            <a:br>
              <a:rPr lang="da-DK" sz="1400" dirty="0">
                <a:solidFill>
                  <a:schemeClr val="bg1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</a:br>
            <a:endParaRPr lang="da-DK" sz="1400" dirty="0">
              <a:solidFill>
                <a:schemeClr val="bg1"/>
              </a:solidFill>
              <a:latin typeface="Helvetica Neue" panose="02000503000000020004" pitchFamily="2" charset="0"/>
              <a:ea typeface="Helvetica Neue" panose="02000503000000020004" pitchFamily="2" charset="0"/>
              <a:cs typeface="Helvetica Neue" panose="02000503000000020004" pitchFamily="2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a-DK" sz="1400" dirty="0">
                <a:solidFill>
                  <a:schemeClr val="bg1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Vi får penge for at importere restaffald fra andre lande, hvor de ellers smider alt restaffald på deponi.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da-DK" sz="1400" dirty="0">
              <a:solidFill>
                <a:schemeClr val="bg1"/>
              </a:solidFill>
              <a:latin typeface="Helvetica Neue" panose="02000503000000020004" pitchFamily="2" charset="0"/>
              <a:ea typeface="Helvetica Neue" panose="02000503000000020004" pitchFamily="2" charset="0"/>
              <a:cs typeface="Helvetica Neue" panose="02000503000000020004" pitchFamily="2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a-DK" sz="1400" dirty="0">
                <a:solidFill>
                  <a:schemeClr val="bg1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25 % af energien til fjernvarme i Danmark kommer fra affaldsforbrænding.</a:t>
            </a:r>
          </a:p>
        </p:txBody>
      </p:sp>
      <p:pic>
        <p:nvPicPr>
          <p:cNvPr id="8" name="Billede 7" descr="Et billede, der indeholder himmel, udendørs, græs, vej&#10;&#10;Automatisk genereret beskrivelse">
            <a:extLst>
              <a:ext uri="{FF2B5EF4-FFF2-40B4-BE49-F238E27FC236}">
                <a16:creationId xmlns:a16="http://schemas.microsoft.com/office/drawing/2014/main" id="{ED2C877C-1BC8-3FA9-4DB9-29F2E73DC898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r="3482"/>
          <a:stretch/>
        </p:blipFill>
        <p:spPr>
          <a:xfrm>
            <a:off x="6072000" y="2235822"/>
            <a:ext cx="6120000" cy="35667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0541749"/>
      </p:ext>
    </p:extLst>
  </p:cSld>
  <p:clrMapOvr>
    <a:masterClrMapping/>
  </p:clrMapOvr>
  <p:transition spd="slow">
    <p:push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lede 3">
            <a:extLst>
              <a:ext uri="{FF2B5EF4-FFF2-40B4-BE49-F238E27FC236}">
                <a16:creationId xmlns:a16="http://schemas.microsoft.com/office/drawing/2014/main" id="{712A792E-F2B1-24AD-CC6C-5E698F9C778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4600" y="365125"/>
            <a:ext cx="11437286" cy="1325562"/>
          </a:xfrm>
          <a:prstGeom prst="rect">
            <a:avLst/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4D284D79-A318-9FDD-2630-5FF46074A1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b="1" dirty="0">
                <a:solidFill>
                  <a:schemeClr val="bg1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A</a:t>
            </a:r>
            <a:r>
              <a:rPr lang="da-DK" sz="4400" b="1" dirty="0">
                <a:solidFill>
                  <a:schemeClr val="bg1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ktivitet og opgaver</a:t>
            </a:r>
            <a:endParaRPr lang="da-DK" dirty="0">
              <a:solidFill>
                <a:schemeClr val="bg1"/>
              </a:solidFill>
            </a:endParaRPr>
          </a:p>
        </p:txBody>
      </p:sp>
      <p:sp>
        <p:nvSpPr>
          <p:cNvPr id="3" name="Tekstfelt 2">
            <a:extLst>
              <a:ext uri="{FF2B5EF4-FFF2-40B4-BE49-F238E27FC236}">
                <a16:creationId xmlns:a16="http://schemas.microsoft.com/office/drawing/2014/main" id="{71527C25-0EB2-CE8F-ECF5-227B22B0C048}"/>
              </a:ext>
            </a:extLst>
          </p:cNvPr>
          <p:cNvSpPr txBox="1"/>
          <p:nvPr/>
        </p:nvSpPr>
        <p:spPr>
          <a:xfrm>
            <a:off x="838200" y="2106324"/>
            <a:ext cx="8822724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1200" b="1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Aktivitet 1: Hvor skal affaldet hen – ca. 30 minutter </a:t>
            </a:r>
            <a:br>
              <a:rPr lang="da-DK" sz="12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</a:br>
            <a:r>
              <a:rPr lang="da-DK" sz="1200" i="1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Formål: At eleverne øver sig i at sortere mad- og restaffald. </a:t>
            </a:r>
            <a:endParaRPr lang="da-DK" sz="1200" dirty="0">
              <a:latin typeface="Helvetica Neue" panose="02000503000000020004" pitchFamily="2" charset="0"/>
              <a:ea typeface="Helvetica Neue" panose="02000503000000020004" pitchFamily="2" charset="0"/>
              <a:cs typeface="Helvetica Neue" panose="02000503000000020004" pitchFamily="2" charset="0"/>
            </a:endParaRPr>
          </a:p>
          <a:p>
            <a:r>
              <a:rPr lang="da-DK" sz="12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Se vedlagte ark med illustrationer. Arket kan printes, så eleverne kan klippe affaldet ud og sortere det. Eller det kan vises på tavlen til en fælles snak om sortering. </a:t>
            </a:r>
          </a:p>
          <a:p>
            <a:endParaRPr lang="da-DK" sz="1200" dirty="0">
              <a:latin typeface="Helvetica Neue" panose="02000503000000020004" pitchFamily="2" charset="0"/>
              <a:ea typeface="Helvetica Neue" panose="02000503000000020004" pitchFamily="2" charset="0"/>
              <a:cs typeface="Helvetica Neue" panose="02000503000000020004" pitchFamily="2" charset="0"/>
            </a:endParaRPr>
          </a:p>
          <a:p>
            <a:r>
              <a:rPr lang="da-DK" sz="1200" b="1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Aktivitet 2: Energiudnyttelse – 30-120 minutter. </a:t>
            </a:r>
            <a:r>
              <a:rPr lang="da-DK" sz="1200" b="1" i="1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Særligt til undervisning i natur/teknologi</a:t>
            </a:r>
            <a:br>
              <a:rPr lang="da-DK" sz="12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</a:br>
            <a:r>
              <a:rPr lang="da-DK" sz="1200" i="1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Formål: At give eleverne forståelse for teknikken bag energiudnyttelse. </a:t>
            </a:r>
            <a:endParaRPr lang="da-DK" sz="1200" dirty="0">
              <a:latin typeface="Helvetica Neue" panose="02000503000000020004" pitchFamily="2" charset="0"/>
              <a:ea typeface="Helvetica Neue" panose="02000503000000020004" pitchFamily="2" charset="0"/>
              <a:cs typeface="Helvetica Neue" panose="02000503000000020004" pitchFamily="2" charset="0"/>
            </a:endParaRPr>
          </a:p>
          <a:p>
            <a:r>
              <a:rPr lang="da-DK" sz="12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Følg linket og brug videoer, illustrationer og information om dampmaskinen eller elektromagnetisme. </a:t>
            </a:r>
          </a:p>
          <a:p>
            <a:endParaRPr lang="da-DK" sz="1200" dirty="0">
              <a:latin typeface="Helvetica Neue" panose="02000503000000020004" pitchFamily="2" charset="0"/>
              <a:ea typeface="Helvetica Neue" panose="02000503000000020004" pitchFamily="2" charset="0"/>
              <a:cs typeface="Helvetica Neue" panose="02000503000000020004" pitchFamily="2" charset="0"/>
            </a:endParaRPr>
          </a:p>
          <a:p>
            <a:r>
              <a:rPr lang="da-DK" sz="1200" b="1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Opgave 1: Hvad har du smidt i skraldespanden – ca. 45 minutter </a:t>
            </a:r>
            <a:br>
              <a:rPr lang="da-DK" sz="12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</a:br>
            <a:r>
              <a:rPr lang="da-DK" sz="1200" i="1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Formål: At eleverne øver sig i sortering og ser på egne vaner</a:t>
            </a:r>
            <a:endParaRPr lang="da-DK" sz="1200" dirty="0">
              <a:latin typeface="Helvetica Neue" panose="02000503000000020004" pitchFamily="2" charset="0"/>
              <a:ea typeface="Helvetica Neue" panose="02000503000000020004" pitchFamily="2" charset="0"/>
              <a:cs typeface="Helvetica Neue" panose="02000503000000020004" pitchFamily="2" charset="0"/>
            </a:endParaRPr>
          </a:p>
          <a:p>
            <a:r>
              <a:rPr lang="da-DK" sz="12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Del eleverne op parvis. Bed dem først om at notere ting ned, de har smidt i den ene eller anden skraldespand. Derefter skal de beskrive for sidemakkeren, hvilken spand de har valgt – og hvorfor. </a:t>
            </a:r>
            <a:br>
              <a:rPr lang="da-DK" sz="12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</a:br>
            <a:r>
              <a:rPr lang="da-DK" sz="12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Hvis det er for svært at huske, kan de få opgaven med hjem og notere, hvad der bliver smidt i skraldespanden derhjemme. </a:t>
            </a:r>
          </a:p>
          <a:p>
            <a:endParaRPr lang="da-DK" sz="1200" b="1" dirty="0">
              <a:latin typeface="Helvetica Neue" panose="02000503000000020004" pitchFamily="2" charset="0"/>
              <a:ea typeface="Helvetica Neue" panose="02000503000000020004" pitchFamily="2" charset="0"/>
              <a:cs typeface="Helvetica Neue" panose="02000503000000020004" pitchFamily="2" charset="0"/>
            </a:endParaRPr>
          </a:p>
          <a:p>
            <a:r>
              <a:rPr lang="da-DK" sz="1200" b="1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Opgave 2: Kampagne mod madspild – 60-120 minutter </a:t>
            </a:r>
            <a:br>
              <a:rPr lang="da-DK" sz="12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</a:br>
            <a:r>
              <a:rPr lang="da-DK" sz="1200" i="1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Formål: At engagere eleverne i at minimere madspild. </a:t>
            </a:r>
            <a:endParaRPr lang="da-DK" sz="1200" dirty="0">
              <a:latin typeface="Helvetica Neue" panose="02000503000000020004" pitchFamily="2" charset="0"/>
              <a:ea typeface="Helvetica Neue" panose="02000503000000020004" pitchFamily="2" charset="0"/>
              <a:cs typeface="Helvetica Neue" panose="02000503000000020004" pitchFamily="2" charset="0"/>
            </a:endParaRPr>
          </a:p>
          <a:p>
            <a:r>
              <a:rPr lang="da-DK" sz="12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I denne opgave skal eleverne selv finde information om madspild og omsætte det til gode råd, de selv vil kunne bruge i deres hverdag derhjemme og i skolen. Start gerne med linket til Stop spild af mad, men opfordr også eleverne til at bruge egne ideer. Kampagneprodukterne præsenteres for klassen og synliggøres evt. i skolens fællesrum.</a:t>
            </a:r>
            <a:endParaRPr lang="da-DK" sz="1200" b="1" dirty="0">
              <a:latin typeface="Helvetica Neue" panose="02000503000000020004" pitchFamily="2" charset="0"/>
              <a:ea typeface="Helvetica Neue" panose="02000503000000020004" pitchFamily="2" charset="0"/>
              <a:cs typeface="Helvetica Neue" panose="02000503000000020004" pitchFamily="2" charset="0"/>
            </a:endParaRPr>
          </a:p>
          <a:p>
            <a:endParaRPr lang="da-DK" sz="1200" dirty="0">
              <a:latin typeface="Helvetica Neue" panose="02000503000000020004" pitchFamily="2" charset="0"/>
              <a:ea typeface="Helvetica Neue" panose="02000503000000020004" pitchFamily="2" charset="0"/>
              <a:cs typeface="Helvetica Neue" panose="02000503000000020004" pitchFamily="2" charset="0"/>
            </a:endParaRPr>
          </a:p>
        </p:txBody>
      </p:sp>
      <p:pic>
        <p:nvPicPr>
          <p:cNvPr id="5" name="Billede 4">
            <a:extLst>
              <a:ext uri="{FF2B5EF4-FFF2-40B4-BE49-F238E27FC236}">
                <a16:creationId xmlns:a16="http://schemas.microsoft.com/office/drawing/2014/main" id="{4796E7F6-F37F-4FED-BA14-C950ECBA3A1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13043" y="510388"/>
            <a:ext cx="2678957" cy="611661"/>
          </a:xfrm>
          <a:prstGeom prst="rect">
            <a:avLst/>
          </a:prstGeom>
        </p:spPr>
      </p:pic>
      <p:sp>
        <p:nvSpPr>
          <p:cNvPr id="6" name="Tekstfelt 5">
            <a:extLst>
              <a:ext uri="{FF2B5EF4-FFF2-40B4-BE49-F238E27FC236}">
                <a16:creationId xmlns:a16="http://schemas.microsoft.com/office/drawing/2014/main" id="{CDBC8922-3BE1-5765-225E-E616E20CAB6B}"/>
              </a:ext>
            </a:extLst>
          </p:cNvPr>
          <p:cNvSpPr txBox="1"/>
          <p:nvPr/>
        </p:nvSpPr>
        <p:spPr>
          <a:xfrm>
            <a:off x="9878312" y="644804"/>
            <a:ext cx="609600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a-DK" sz="1600" b="1" dirty="0">
                <a:solidFill>
                  <a:schemeClr val="bg1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VEJLEDNING</a:t>
            </a:r>
            <a:endParaRPr lang="da-DK" sz="1600" b="1" dirty="0"/>
          </a:p>
        </p:txBody>
      </p:sp>
    </p:spTree>
    <p:extLst>
      <p:ext uri="{BB962C8B-B14F-4D97-AF65-F5344CB8AC3E}">
        <p14:creationId xmlns:p14="http://schemas.microsoft.com/office/powerpoint/2010/main" val="140648606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lede 2" descr="Et billede, der indeholder rodet&#10;&#10;Automatisk genereret beskrivelse">
            <a:extLst>
              <a:ext uri="{FF2B5EF4-FFF2-40B4-BE49-F238E27FC236}">
                <a16:creationId xmlns:a16="http://schemas.microsoft.com/office/drawing/2014/main" id="{F63A506E-E758-1AAD-C317-2602E9E5C8C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57366" y="1103487"/>
            <a:ext cx="3434634" cy="4877587"/>
          </a:xfrm>
          <a:prstGeom prst="rect">
            <a:avLst/>
          </a:prstGeom>
        </p:spPr>
      </p:pic>
      <p:pic>
        <p:nvPicPr>
          <p:cNvPr id="2" name="Billede 1">
            <a:extLst>
              <a:ext uri="{FF2B5EF4-FFF2-40B4-BE49-F238E27FC236}">
                <a16:creationId xmlns:a16="http://schemas.microsoft.com/office/drawing/2014/main" id="{13504384-60A1-B980-3AA2-B75794850AE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8069" y="570019"/>
            <a:ext cx="8355227" cy="5717962"/>
          </a:xfrm>
          <a:prstGeom prst="rect">
            <a:avLst/>
          </a:prstGeom>
        </p:spPr>
      </p:pic>
      <p:sp>
        <p:nvSpPr>
          <p:cNvPr id="5" name="Titel 1">
            <a:extLst>
              <a:ext uri="{FF2B5EF4-FFF2-40B4-BE49-F238E27FC236}">
                <a16:creationId xmlns:a16="http://schemas.microsoft.com/office/drawing/2014/main" id="{41991F6A-4822-85CA-5747-F670A9EDA88F}"/>
              </a:ext>
            </a:extLst>
          </p:cNvPr>
          <p:cNvSpPr txBox="1">
            <a:spLocks/>
          </p:cNvSpPr>
          <p:nvPr/>
        </p:nvSpPr>
        <p:spPr>
          <a:xfrm>
            <a:off x="1035910" y="1369827"/>
            <a:ext cx="10515600" cy="1325563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a-DK" sz="3400" b="1" dirty="0">
                <a:solidFill>
                  <a:schemeClr val="bg1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Aktivitet 1</a:t>
            </a:r>
            <a:endParaRPr lang="da-DK" sz="3400" dirty="0">
              <a:solidFill>
                <a:schemeClr val="bg1"/>
              </a:solidFill>
            </a:endParaRPr>
          </a:p>
        </p:txBody>
      </p:sp>
      <p:pic>
        <p:nvPicPr>
          <p:cNvPr id="8" name="Billede 7">
            <a:extLst>
              <a:ext uri="{FF2B5EF4-FFF2-40B4-BE49-F238E27FC236}">
                <a16:creationId xmlns:a16="http://schemas.microsoft.com/office/drawing/2014/main" id="{559DDE5C-C6B3-FECE-EC2F-89F380D50833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-23" r="-33"/>
          <a:stretch/>
        </p:blipFill>
        <p:spPr>
          <a:xfrm>
            <a:off x="1069047" y="2623743"/>
            <a:ext cx="6681600" cy="3239538"/>
          </a:xfrm>
          <a:prstGeom prst="rect">
            <a:avLst/>
          </a:prstGeom>
        </p:spPr>
      </p:pic>
      <p:sp>
        <p:nvSpPr>
          <p:cNvPr id="6" name="Tekstfelt 5">
            <a:extLst>
              <a:ext uri="{FF2B5EF4-FFF2-40B4-BE49-F238E27FC236}">
                <a16:creationId xmlns:a16="http://schemas.microsoft.com/office/drawing/2014/main" id="{485489BC-10CD-BA14-A9E9-4B33DDD2113D}"/>
              </a:ext>
            </a:extLst>
          </p:cNvPr>
          <p:cNvSpPr txBox="1"/>
          <p:nvPr/>
        </p:nvSpPr>
        <p:spPr>
          <a:xfrm>
            <a:off x="2393468" y="2948500"/>
            <a:ext cx="45596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b="1" dirty="0">
                <a:solidFill>
                  <a:schemeClr val="bg1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Hvor skal affaldet hen?</a:t>
            </a:r>
          </a:p>
        </p:txBody>
      </p:sp>
      <p:sp>
        <p:nvSpPr>
          <p:cNvPr id="13" name="Tekstfelt 12">
            <a:extLst>
              <a:ext uri="{FF2B5EF4-FFF2-40B4-BE49-F238E27FC236}">
                <a16:creationId xmlns:a16="http://schemas.microsoft.com/office/drawing/2014/main" id="{07D362FC-085B-D90F-0EFD-D7602043C5E6}"/>
              </a:ext>
            </a:extLst>
          </p:cNvPr>
          <p:cNvSpPr txBox="1"/>
          <p:nvPr/>
        </p:nvSpPr>
        <p:spPr>
          <a:xfrm>
            <a:off x="2383943" y="3450228"/>
            <a:ext cx="4979384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da-DK" sz="1400" dirty="0">
                <a:solidFill>
                  <a:schemeClr val="bg1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Download plakaten/planchen med de forskellige </a:t>
            </a:r>
            <a:r>
              <a:rPr lang="da-DK" sz="1400" dirty="0" err="1">
                <a:solidFill>
                  <a:schemeClr val="bg1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tiper</a:t>
            </a:r>
            <a:r>
              <a:rPr lang="da-DK" sz="1400" dirty="0">
                <a:solidFill>
                  <a:schemeClr val="bg1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 affald.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da-DK" sz="1400" dirty="0">
              <a:solidFill>
                <a:schemeClr val="bg1"/>
              </a:solidFill>
              <a:latin typeface="Helvetica Neue" panose="02000503000000020004" pitchFamily="2" charset="0"/>
              <a:ea typeface="Helvetica Neue" panose="02000503000000020004" pitchFamily="2" charset="0"/>
              <a:cs typeface="Helvetica Neue" panose="02000503000000020004" pitchFamily="2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a-DK" sz="1400" dirty="0">
                <a:solidFill>
                  <a:schemeClr val="bg1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Se på billederne og hjælp hinanden med at fordele affaldet rigtigt.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da-DK" sz="1400" dirty="0">
              <a:solidFill>
                <a:schemeClr val="bg1"/>
              </a:solidFill>
              <a:latin typeface="Helvetica Neue" panose="02000503000000020004" pitchFamily="2" charset="0"/>
              <a:ea typeface="Helvetica Neue" panose="02000503000000020004" pitchFamily="2" charset="0"/>
              <a:cs typeface="Helvetica Neue" panose="02000503000000020004" pitchFamily="2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a-DK" sz="1400" dirty="0">
                <a:solidFill>
                  <a:schemeClr val="bg1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Klip evt. de enkelte billeder ud og hæng dem op i to forskellige grupper.</a:t>
            </a:r>
          </a:p>
          <a:p>
            <a:endParaRPr lang="da-DK" sz="1400" dirty="0">
              <a:solidFill>
                <a:schemeClr val="bg1"/>
              </a:solidFill>
              <a:latin typeface="Helvetica Neue" panose="02000503000000020004" pitchFamily="2" charset="0"/>
              <a:ea typeface="Helvetica Neue" panose="02000503000000020004" pitchFamily="2" charset="0"/>
              <a:cs typeface="Helvetica Neue" panose="02000503000000020004" pitchFamily="2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a-DK" sz="1400" dirty="0">
                <a:solidFill>
                  <a:schemeClr val="bg1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Hvad sker der, hvis affald kommer i den forkerte spand?</a:t>
            </a:r>
          </a:p>
        </p:txBody>
      </p:sp>
      <p:sp>
        <p:nvSpPr>
          <p:cNvPr id="14" name="Tekstfelt 13">
            <a:extLst>
              <a:ext uri="{FF2B5EF4-FFF2-40B4-BE49-F238E27FC236}">
                <a16:creationId xmlns:a16="http://schemas.microsoft.com/office/drawing/2014/main" id="{1E0D0628-5817-C484-3CE6-44CC3BB3554E}"/>
              </a:ext>
            </a:extLst>
          </p:cNvPr>
          <p:cNvSpPr txBox="1"/>
          <p:nvPr/>
        </p:nvSpPr>
        <p:spPr>
          <a:xfrm>
            <a:off x="418069" y="6390245"/>
            <a:ext cx="455964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1400" dirty="0">
                <a:solidFill>
                  <a:srgbClr val="017176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Estimeret tid: 30 minutter</a:t>
            </a:r>
          </a:p>
        </p:txBody>
      </p:sp>
      <p:pic>
        <p:nvPicPr>
          <p:cNvPr id="15" name="Billede 14">
            <a:extLst>
              <a:ext uri="{FF2B5EF4-FFF2-40B4-BE49-F238E27FC236}">
                <a16:creationId xmlns:a16="http://schemas.microsoft.com/office/drawing/2014/main" id="{164B85D6-FCE7-E450-9030-A0D3C63F0EC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08830" y="3075698"/>
            <a:ext cx="611604" cy="101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9665078"/>
      </p:ext>
    </p:extLst>
  </p:cSld>
  <p:clrMapOvr>
    <a:masterClrMapping/>
  </p:clrMapOvr>
  <p:transition spd="slow">
    <p:push dir="u"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llede 1">
            <a:extLst>
              <a:ext uri="{FF2B5EF4-FFF2-40B4-BE49-F238E27FC236}">
                <a16:creationId xmlns:a16="http://schemas.microsoft.com/office/drawing/2014/main" id="{13504384-60A1-B980-3AA2-B75794850AE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8069" y="570019"/>
            <a:ext cx="8355227" cy="5717962"/>
          </a:xfrm>
          <a:prstGeom prst="rect">
            <a:avLst/>
          </a:prstGeom>
        </p:spPr>
      </p:pic>
      <p:pic>
        <p:nvPicPr>
          <p:cNvPr id="4" name="Billede 3" descr="Et billede, der indeholder natur, mørk&#10;&#10;Automatisk genereret beskrivelse">
            <a:extLst>
              <a:ext uri="{FF2B5EF4-FFF2-40B4-BE49-F238E27FC236}">
                <a16:creationId xmlns:a16="http://schemas.microsoft.com/office/drawing/2014/main" id="{D5C41F44-BA21-2B03-7C08-6AA23376168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13392" y="1073140"/>
            <a:ext cx="7670932" cy="4669263"/>
          </a:xfrm>
          <a:prstGeom prst="rect">
            <a:avLst/>
          </a:prstGeom>
        </p:spPr>
      </p:pic>
      <p:sp>
        <p:nvSpPr>
          <p:cNvPr id="5" name="Titel 1">
            <a:extLst>
              <a:ext uri="{FF2B5EF4-FFF2-40B4-BE49-F238E27FC236}">
                <a16:creationId xmlns:a16="http://schemas.microsoft.com/office/drawing/2014/main" id="{41991F6A-4822-85CA-5747-F670A9EDA88F}"/>
              </a:ext>
            </a:extLst>
          </p:cNvPr>
          <p:cNvSpPr txBox="1">
            <a:spLocks/>
          </p:cNvSpPr>
          <p:nvPr/>
        </p:nvSpPr>
        <p:spPr>
          <a:xfrm>
            <a:off x="1035910" y="1369827"/>
            <a:ext cx="10515600" cy="1325563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a-DK" sz="3400" b="1" dirty="0">
                <a:solidFill>
                  <a:schemeClr val="bg1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Aktivitet 2</a:t>
            </a:r>
            <a:endParaRPr lang="da-DK" sz="3400" dirty="0">
              <a:solidFill>
                <a:schemeClr val="bg1"/>
              </a:solidFill>
            </a:endParaRPr>
          </a:p>
        </p:txBody>
      </p:sp>
      <p:pic>
        <p:nvPicPr>
          <p:cNvPr id="8" name="Billede 7">
            <a:extLst>
              <a:ext uri="{FF2B5EF4-FFF2-40B4-BE49-F238E27FC236}">
                <a16:creationId xmlns:a16="http://schemas.microsoft.com/office/drawing/2014/main" id="{559DDE5C-C6B3-FECE-EC2F-89F380D50833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-12" r="-12"/>
          <a:stretch/>
        </p:blipFill>
        <p:spPr>
          <a:xfrm>
            <a:off x="1069046" y="2623743"/>
            <a:ext cx="6681599" cy="2750231"/>
          </a:xfrm>
          <a:prstGeom prst="rect">
            <a:avLst/>
          </a:prstGeom>
        </p:spPr>
      </p:pic>
      <p:sp>
        <p:nvSpPr>
          <p:cNvPr id="6" name="Tekstfelt 5">
            <a:extLst>
              <a:ext uri="{FF2B5EF4-FFF2-40B4-BE49-F238E27FC236}">
                <a16:creationId xmlns:a16="http://schemas.microsoft.com/office/drawing/2014/main" id="{485489BC-10CD-BA14-A9E9-4B33DDD2113D}"/>
              </a:ext>
            </a:extLst>
          </p:cNvPr>
          <p:cNvSpPr txBox="1"/>
          <p:nvPr/>
        </p:nvSpPr>
        <p:spPr>
          <a:xfrm>
            <a:off x="2393468" y="2948500"/>
            <a:ext cx="45596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b="1" dirty="0">
                <a:solidFill>
                  <a:schemeClr val="bg1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Energiudnyttelse</a:t>
            </a:r>
          </a:p>
        </p:txBody>
      </p:sp>
      <p:sp>
        <p:nvSpPr>
          <p:cNvPr id="13" name="Tekstfelt 12">
            <a:extLst>
              <a:ext uri="{FF2B5EF4-FFF2-40B4-BE49-F238E27FC236}">
                <a16:creationId xmlns:a16="http://schemas.microsoft.com/office/drawing/2014/main" id="{07D362FC-085B-D90F-0EFD-D7602043C5E6}"/>
              </a:ext>
            </a:extLst>
          </p:cNvPr>
          <p:cNvSpPr txBox="1"/>
          <p:nvPr/>
        </p:nvSpPr>
        <p:spPr>
          <a:xfrm>
            <a:off x="2383942" y="3450228"/>
            <a:ext cx="4863801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1400" dirty="0">
                <a:solidFill>
                  <a:schemeClr val="bg1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Særligt til natur/teknologi-undervisning</a:t>
            </a:r>
          </a:p>
          <a:p>
            <a:r>
              <a:rPr lang="da-DK" sz="1400" dirty="0">
                <a:solidFill>
                  <a:schemeClr val="bg1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https://www.affald.dk/affaldshierarki/energiudnyttelse</a:t>
            </a:r>
            <a:endParaRPr lang="da-DK" sz="1400" dirty="0">
              <a:solidFill>
                <a:schemeClr val="bg1"/>
              </a:solidFill>
              <a:latin typeface="Helvetica Neue" panose="02000503000000020004" pitchFamily="2" charset="0"/>
              <a:ea typeface="Helvetica Neue" panose="02000503000000020004" pitchFamily="2" charset="0"/>
              <a:cs typeface="Helvetica Neue" panose="02000503000000020004" pitchFamily="2" charset="0"/>
            </a:endParaRPr>
          </a:p>
          <a:p>
            <a:endParaRPr lang="da-DK" sz="1400" dirty="0">
              <a:solidFill>
                <a:schemeClr val="bg1"/>
              </a:solidFill>
              <a:latin typeface="Helvetica Neue" panose="02000503000000020004" pitchFamily="2" charset="0"/>
              <a:ea typeface="Helvetica Neue" panose="02000503000000020004" pitchFamily="2" charset="0"/>
              <a:cs typeface="Helvetica Neue" panose="02000503000000020004" pitchFamily="2" charset="0"/>
            </a:endParaRPr>
          </a:p>
          <a:p>
            <a:r>
              <a:rPr lang="da-DK" sz="1400" dirty="0">
                <a:solidFill>
                  <a:schemeClr val="bg1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Gå i dybden med hvordan et affaldsenergianlæg fungerer.</a:t>
            </a:r>
          </a:p>
          <a:p>
            <a:endParaRPr lang="da-DK" sz="1400" dirty="0">
              <a:solidFill>
                <a:schemeClr val="bg1"/>
              </a:solidFill>
              <a:latin typeface="Helvetica Neue" panose="02000503000000020004" pitchFamily="2" charset="0"/>
              <a:ea typeface="Helvetica Neue" panose="02000503000000020004" pitchFamily="2" charset="0"/>
              <a:cs typeface="Helvetica Neue" panose="02000503000000020004" pitchFamily="2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a-DK" sz="1400" dirty="0">
                <a:solidFill>
                  <a:schemeClr val="bg1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Demonstrer en dampmaskine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a-DK" sz="1400" dirty="0">
                <a:solidFill>
                  <a:schemeClr val="bg1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Forklar om elektromagnetisme</a:t>
            </a:r>
          </a:p>
        </p:txBody>
      </p:sp>
      <p:sp>
        <p:nvSpPr>
          <p:cNvPr id="14" name="Tekstfelt 13">
            <a:extLst>
              <a:ext uri="{FF2B5EF4-FFF2-40B4-BE49-F238E27FC236}">
                <a16:creationId xmlns:a16="http://schemas.microsoft.com/office/drawing/2014/main" id="{1E0D0628-5817-C484-3CE6-44CC3BB3554E}"/>
              </a:ext>
            </a:extLst>
          </p:cNvPr>
          <p:cNvSpPr txBox="1"/>
          <p:nvPr/>
        </p:nvSpPr>
        <p:spPr>
          <a:xfrm>
            <a:off x="418069" y="6390245"/>
            <a:ext cx="455964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1400" dirty="0">
                <a:solidFill>
                  <a:srgbClr val="017176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Estimeret tid: 30-120 minutter</a:t>
            </a:r>
          </a:p>
        </p:txBody>
      </p:sp>
      <p:pic>
        <p:nvPicPr>
          <p:cNvPr id="15" name="Billede 14">
            <a:extLst>
              <a:ext uri="{FF2B5EF4-FFF2-40B4-BE49-F238E27FC236}">
                <a16:creationId xmlns:a16="http://schemas.microsoft.com/office/drawing/2014/main" id="{164B85D6-FCE7-E450-9030-A0D3C63F0EC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508830" y="3075698"/>
            <a:ext cx="611604" cy="101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0159886"/>
      </p:ext>
    </p:extLst>
  </p:cSld>
  <p:clrMapOvr>
    <a:masterClrMapping/>
  </p:clrMapOvr>
  <p:transition spd="slow">
    <p:push dir="u"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Billede 11">
            <a:extLst>
              <a:ext uri="{FF2B5EF4-FFF2-40B4-BE49-F238E27FC236}">
                <a16:creationId xmlns:a16="http://schemas.microsoft.com/office/drawing/2014/main" id="{0B29C234-D3BD-73FE-0FE6-5CD03707263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8069" y="570019"/>
            <a:ext cx="8355227" cy="5717962"/>
          </a:xfrm>
          <a:prstGeom prst="rect">
            <a:avLst/>
          </a:prstGeom>
        </p:spPr>
      </p:pic>
      <p:sp>
        <p:nvSpPr>
          <p:cNvPr id="5" name="Titel 1">
            <a:extLst>
              <a:ext uri="{FF2B5EF4-FFF2-40B4-BE49-F238E27FC236}">
                <a16:creationId xmlns:a16="http://schemas.microsoft.com/office/drawing/2014/main" id="{41991F6A-4822-85CA-5747-F670A9EDA88F}"/>
              </a:ext>
            </a:extLst>
          </p:cNvPr>
          <p:cNvSpPr txBox="1">
            <a:spLocks/>
          </p:cNvSpPr>
          <p:nvPr/>
        </p:nvSpPr>
        <p:spPr>
          <a:xfrm>
            <a:off x="1035910" y="899549"/>
            <a:ext cx="10515600" cy="1325563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a-DK" sz="3400" b="1" dirty="0">
                <a:solidFill>
                  <a:schemeClr val="bg1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Opgave 1</a:t>
            </a:r>
            <a:endParaRPr lang="da-DK" sz="3400" dirty="0">
              <a:solidFill>
                <a:schemeClr val="bg1"/>
              </a:solidFill>
            </a:endParaRPr>
          </a:p>
        </p:txBody>
      </p:sp>
      <p:pic>
        <p:nvPicPr>
          <p:cNvPr id="8" name="Billede 7">
            <a:extLst>
              <a:ext uri="{FF2B5EF4-FFF2-40B4-BE49-F238E27FC236}">
                <a16:creationId xmlns:a16="http://schemas.microsoft.com/office/drawing/2014/main" id="{559DDE5C-C6B3-FECE-EC2F-89F380D5083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5910" y="1693890"/>
            <a:ext cx="10738021" cy="4189749"/>
          </a:xfrm>
          <a:prstGeom prst="rect">
            <a:avLst/>
          </a:prstGeom>
        </p:spPr>
      </p:pic>
      <p:sp>
        <p:nvSpPr>
          <p:cNvPr id="6" name="Tekstfelt 5">
            <a:extLst>
              <a:ext uri="{FF2B5EF4-FFF2-40B4-BE49-F238E27FC236}">
                <a16:creationId xmlns:a16="http://schemas.microsoft.com/office/drawing/2014/main" id="{485489BC-10CD-BA14-A9E9-4B33DDD2113D}"/>
              </a:ext>
            </a:extLst>
          </p:cNvPr>
          <p:cNvSpPr txBox="1"/>
          <p:nvPr/>
        </p:nvSpPr>
        <p:spPr>
          <a:xfrm>
            <a:off x="2393468" y="1996775"/>
            <a:ext cx="45596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b="1" dirty="0">
                <a:solidFill>
                  <a:schemeClr val="bg1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Hvad har du smidt i skraldespanden? </a:t>
            </a:r>
          </a:p>
        </p:txBody>
      </p:sp>
      <p:sp>
        <p:nvSpPr>
          <p:cNvPr id="13" name="Tekstfelt 12">
            <a:extLst>
              <a:ext uri="{FF2B5EF4-FFF2-40B4-BE49-F238E27FC236}">
                <a16:creationId xmlns:a16="http://schemas.microsoft.com/office/drawing/2014/main" id="{07D362FC-085B-D90F-0EFD-D7602043C5E6}"/>
              </a:ext>
            </a:extLst>
          </p:cNvPr>
          <p:cNvSpPr txBox="1"/>
          <p:nvPr/>
        </p:nvSpPr>
        <p:spPr>
          <a:xfrm>
            <a:off x="2393466" y="2498503"/>
            <a:ext cx="8174599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da-DK" sz="1400" dirty="0">
                <a:solidFill>
                  <a:schemeClr val="bg1"/>
                </a:solidFill>
                <a:effectLst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Beskriv 5 episoder derhjemme, hvor du har smidt noget i madaffald </a:t>
            </a:r>
            <a:br>
              <a:rPr lang="da-DK" sz="1400" dirty="0">
                <a:solidFill>
                  <a:schemeClr val="bg1"/>
                </a:solidFill>
                <a:effectLst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</a:br>
            <a:endParaRPr lang="da-DK" sz="800" dirty="0">
              <a:solidFill>
                <a:schemeClr val="bg1"/>
              </a:solidFill>
              <a:effectLst/>
              <a:latin typeface="Helvetica Neue" panose="02000503000000020004" pitchFamily="2" charset="0"/>
              <a:ea typeface="Helvetica Neue" panose="02000503000000020004" pitchFamily="2" charset="0"/>
              <a:cs typeface="Helvetica Neue" panose="02000503000000020004" pitchFamily="2" charset="0"/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da-DK" sz="1400" dirty="0">
                <a:solidFill>
                  <a:schemeClr val="bg1"/>
                </a:solidFill>
                <a:effectLst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Beskriv 5 episoder derhjemme, hvor du har smidt noget i restaffald. </a:t>
            </a:r>
            <a:br>
              <a:rPr lang="da-DK" sz="1400" dirty="0">
                <a:solidFill>
                  <a:schemeClr val="bg1"/>
                </a:solidFill>
                <a:effectLst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</a:br>
            <a:endParaRPr lang="da-DK" sz="800" dirty="0">
              <a:solidFill>
                <a:schemeClr val="bg1"/>
              </a:solidFill>
              <a:effectLst/>
              <a:latin typeface="Helvetica Neue" panose="02000503000000020004" pitchFamily="2" charset="0"/>
              <a:ea typeface="Helvetica Neue" panose="02000503000000020004" pitchFamily="2" charset="0"/>
              <a:cs typeface="Helvetica Neue" panose="02000503000000020004" pitchFamily="2" charset="0"/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da-DK" sz="1400" dirty="0">
                <a:solidFill>
                  <a:schemeClr val="bg1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Forklar sidemakkerne, hvorfor du har smidt dit affald i den rigtige (eller forkerte!) spand. </a:t>
            </a:r>
            <a:endParaRPr lang="da-DK" sz="1400" dirty="0">
              <a:solidFill>
                <a:schemeClr val="bg1">
                  <a:lumMod val="85000"/>
                </a:schemeClr>
              </a:solidFill>
              <a:effectLst/>
              <a:latin typeface="Helvetica Neue" panose="02000503000000020004" pitchFamily="2" charset="0"/>
              <a:ea typeface="Helvetica Neue" panose="02000503000000020004" pitchFamily="2" charset="0"/>
              <a:cs typeface="Helvetica Neue" panose="02000503000000020004" pitchFamily="2" charset="0"/>
            </a:endParaRPr>
          </a:p>
        </p:txBody>
      </p:sp>
      <p:sp>
        <p:nvSpPr>
          <p:cNvPr id="14" name="Tekstfelt 13">
            <a:extLst>
              <a:ext uri="{FF2B5EF4-FFF2-40B4-BE49-F238E27FC236}">
                <a16:creationId xmlns:a16="http://schemas.microsoft.com/office/drawing/2014/main" id="{1E0D0628-5817-C484-3CE6-44CC3BB3554E}"/>
              </a:ext>
            </a:extLst>
          </p:cNvPr>
          <p:cNvSpPr txBox="1"/>
          <p:nvPr/>
        </p:nvSpPr>
        <p:spPr>
          <a:xfrm>
            <a:off x="418069" y="6390245"/>
            <a:ext cx="455964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1400" dirty="0">
                <a:solidFill>
                  <a:srgbClr val="017176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Estimeret tid: ca. 45 minutter</a:t>
            </a:r>
          </a:p>
        </p:txBody>
      </p:sp>
      <p:pic>
        <p:nvPicPr>
          <p:cNvPr id="15" name="Billede 14">
            <a:extLst>
              <a:ext uri="{FF2B5EF4-FFF2-40B4-BE49-F238E27FC236}">
                <a16:creationId xmlns:a16="http://schemas.microsoft.com/office/drawing/2014/main" id="{164B85D6-FCE7-E450-9030-A0D3C63F0EC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08830" y="2123973"/>
            <a:ext cx="611604" cy="101600"/>
          </a:xfrm>
          <a:prstGeom prst="rect">
            <a:avLst/>
          </a:prstGeom>
        </p:spPr>
      </p:pic>
      <p:sp>
        <p:nvSpPr>
          <p:cNvPr id="3" name="Tekstfelt 2">
            <a:extLst>
              <a:ext uri="{FF2B5EF4-FFF2-40B4-BE49-F238E27FC236}">
                <a16:creationId xmlns:a16="http://schemas.microsoft.com/office/drawing/2014/main" id="{CED202C5-D127-BE7E-8E28-55F4E5FCC4D0}"/>
              </a:ext>
            </a:extLst>
          </p:cNvPr>
          <p:cNvSpPr txBox="1"/>
          <p:nvPr/>
        </p:nvSpPr>
        <p:spPr>
          <a:xfrm>
            <a:off x="2393466" y="3857528"/>
            <a:ext cx="735785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1400" b="1" dirty="0">
                <a:solidFill>
                  <a:schemeClr val="bg1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Kan også laves som hjemmeopgave:</a:t>
            </a:r>
          </a:p>
          <a:p>
            <a:r>
              <a:rPr lang="da-DK" sz="1400" dirty="0">
                <a:solidFill>
                  <a:schemeClr val="bg1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Hold øje med skraldespanden derhjemme, mens der laves aftensmad og efter aftensmad.  </a:t>
            </a:r>
          </a:p>
        </p:txBody>
      </p:sp>
      <p:sp>
        <p:nvSpPr>
          <p:cNvPr id="4" name="Tekstfelt 3">
            <a:extLst>
              <a:ext uri="{FF2B5EF4-FFF2-40B4-BE49-F238E27FC236}">
                <a16:creationId xmlns:a16="http://schemas.microsoft.com/office/drawing/2014/main" id="{C4D8A200-6152-5E0B-6EC2-3E306BDA3953}"/>
              </a:ext>
            </a:extLst>
          </p:cNvPr>
          <p:cNvSpPr txBox="1"/>
          <p:nvPr/>
        </p:nvSpPr>
        <p:spPr>
          <a:xfrm>
            <a:off x="2393466" y="4551488"/>
            <a:ext cx="7520812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da-DK" sz="1400" dirty="0">
                <a:solidFill>
                  <a:schemeClr val="bg1"/>
                </a:solidFill>
                <a:effectLst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Beskriv 5 episoder derhjemme, hvor du har smidt noget i madaffald </a:t>
            </a:r>
            <a:br>
              <a:rPr lang="da-DK" sz="1400" dirty="0">
                <a:solidFill>
                  <a:schemeClr val="bg1"/>
                </a:solidFill>
                <a:effectLst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</a:br>
            <a:endParaRPr lang="da-DK" sz="800" dirty="0">
              <a:solidFill>
                <a:schemeClr val="bg1"/>
              </a:solidFill>
              <a:effectLst/>
              <a:latin typeface="Helvetica Neue" panose="02000503000000020004" pitchFamily="2" charset="0"/>
              <a:ea typeface="Helvetica Neue" panose="02000503000000020004" pitchFamily="2" charset="0"/>
              <a:cs typeface="Helvetica Neue" panose="02000503000000020004" pitchFamily="2" charset="0"/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da-DK" sz="1400" dirty="0">
                <a:solidFill>
                  <a:schemeClr val="bg1"/>
                </a:solidFill>
                <a:effectLst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Beskriv 5 episoder derhjemme, hvor du har smidt noget i restaffald. </a:t>
            </a:r>
            <a:br>
              <a:rPr lang="da-DK" sz="1400" dirty="0">
                <a:solidFill>
                  <a:schemeClr val="bg1"/>
                </a:solidFill>
                <a:effectLst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</a:br>
            <a:endParaRPr lang="da-DK" sz="800" dirty="0">
              <a:solidFill>
                <a:schemeClr val="bg1"/>
              </a:solidFill>
              <a:effectLst/>
              <a:latin typeface="Helvetica Neue" panose="02000503000000020004" pitchFamily="2" charset="0"/>
              <a:ea typeface="Helvetica Neue" panose="02000503000000020004" pitchFamily="2" charset="0"/>
              <a:cs typeface="Helvetica Neue" panose="02000503000000020004" pitchFamily="2" charset="0"/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da-DK" sz="1400" dirty="0">
                <a:solidFill>
                  <a:schemeClr val="bg1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Forklar sidemakkerne, hvorfor du har smidt dit affald i den rigtige (eller forkerte!) spand. </a:t>
            </a:r>
            <a:endParaRPr lang="da-DK" sz="1400" dirty="0">
              <a:solidFill>
                <a:schemeClr val="bg1">
                  <a:lumMod val="85000"/>
                </a:schemeClr>
              </a:solidFill>
              <a:effectLst/>
              <a:latin typeface="Helvetica Neue" panose="02000503000000020004" pitchFamily="2" charset="0"/>
              <a:ea typeface="Helvetica Neue" panose="02000503000000020004" pitchFamily="2" charset="0"/>
              <a:cs typeface="Helvetica Neue" panose="02000503000000020004" pitchFamily="2" charset="0"/>
            </a:endParaRPr>
          </a:p>
        </p:txBody>
      </p:sp>
      <p:pic>
        <p:nvPicPr>
          <p:cNvPr id="16" name="Billede 15">
            <a:extLst>
              <a:ext uri="{FF2B5EF4-FFF2-40B4-BE49-F238E27FC236}">
                <a16:creationId xmlns:a16="http://schemas.microsoft.com/office/drawing/2014/main" id="{D677D2D0-417F-B7FE-6915-33CBAE5D6EC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08830" y="3975260"/>
            <a:ext cx="611604" cy="101600"/>
          </a:xfrm>
          <a:prstGeom prst="rect">
            <a:avLst/>
          </a:prstGeom>
        </p:spPr>
      </p:pic>
      <p:pic>
        <p:nvPicPr>
          <p:cNvPr id="18" name="Billede 17">
            <a:extLst>
              <a:ext uri="{FF2B5EF4-FFF2-40B4-BE49-F238E27FC236}">
                <a16:creationId xmlns:a16="http://schemas.microsoft.com/office/drawing/2014/main" id="{09A5D64D-FC7E-E08C-B4CF-3108BB8DBCFA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t="-1" b="-487"/>
          <a:stretch/>
        </p:blipFill>
        <p:spPr>
          <a:xfrm>
            <a:off x="9808491" y="4082129"/>
            <a:ext cx="2122909" cy="2429097"/>
          </a:xfrm>
          <a:prstGeom prst="rect">
            <a:avLst/>
          </a:prstGeom>
        </p:spPr>
      </p:pic>
      <p:pic>
        <p:nvPicPr>
          <p:cNvPr id="7" name="Billede 6" descr="Et billede, der indeholder tekst, vektorgrafik, legetøj&#10;&#10;Automatisk genereret beskrivelse">
            <a:extLst>
              <a:ext uri="{FF2B5EF4-FFF2-40B4-BE49-F238E27FC236}">
                <a16:creationId xmlns:a16="http://schemas.microsoft.com/office/drawing/2014/main" id="{8D57C51B-256E-9814-2206-CF7F64A18C7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622312" y="346774"/>
            <a:ext cx="1929198" cy="19809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2527678"/>
      </p:ext>
    </p:extLst>
  </p:cSld>
  <p:clrMapOvr>
    <a:masterClrMapping/>
  </p:clrMapOvr>
  <p:transition spd="slow">
    <p:push dir="u"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Billede 11">
            <a:extLst>
              <a:ext uri="{FF2B5EF4-FFF2-40B4-BE49-F238E27FC236}">
                <a16:creationId xmlns:a16="http://schemas.microsoft.com/office/drawing/2014/main" id="{0B29C234-D3BD-73FE-0FE6-5CD03707263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8069" y="570019"/>
            <a:ext cx="8355227" cy="5717962"/>
          </a:xfrm>
          <a:prstGeom prst="rect">
            <a:avLst/>
          </a:prstGeom>
        </p:spPr>
      </p:pic>
      <p:pic>
        <p:nvPicPr>
          <p:cNvPr id="18" name="Billede 17" descr="Et billede, der indeholder mad, tallerken, måltid&#10;&#10;Automatisk genereret beskrivelse">
            <a:extLst>
              <a:ext uri="{FF2B5EF4-FFF2-40B4-BE49-F238E27FC236}">
                <a16:creationId xmlns:a16="http://schemas.microsoft.com/office/drawing/2014/main" id="{FC9C5E98-89EA-AF1F-30AC-8DE4ED0E835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13392" y="1094369"/>
            <a:ext cx="9015921" cy="4669262"/>
          </a:xfrm>
          <a:prstGeom prst="rect">
            <a:avLst/>
          </a:prstGeom>
        </p:spPr>
      </p:pic>
      <p:sp>
        <p:nvSpPr>
          <p:cNvPr id="5" name="Titel 1">
            <a:extLst>
              <a:ext uri="{FF2B5EF4-FFF2-40B4-BE49-F238E27FC236}">
                <a16:creationId xmlns:a16="http://schemas.microsoft.com/office/drawing/2014/main" id="{41991F6A-4822-85CA-5747-F670A9EDA88F}"/>
              </a:ext>
            </a:extLst>
          </p:cNvPr>
          <p:cNvSpPr txBox="1">
            <a:spLocks/>
          </p:cNvSpPr>
          <p:nvPr/>
        </p:nvSpPr>
        <p:spPr>
          <a:xfrm>
            <a:off x="1035910" y="899549"/>
            <a:ext cx="10515600" cy="1325563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a-DK" sz="3400" b="1" dirty="0">
                <a:solidFill>
                  <a:schemeClr val="bg1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Opgave 2</a:t>
            </a:r>
            <a:endParaRPr lang="da-DK" sz="3400" dirty="0">
              <a:solidFill>
                <a:schemeClr val="bg1"/>
              </a:solidFill>
            </a:endParaRPr>
          </a:p>
        </p:txBody>
      </p:sp>
      <p:pic>
        <p:nvPicPr>
          <p:cNvPr id="8" name="Billede 7">
            <a:extLst>
              <a:ext uri="{FF2B5EF4-FFF2-40B4-BE49-F238E27FC236}">
                <a16:creationId xmlns:a16="http://schemas.microsoft.com/office/drawing/2014/main" id="{559DDE5C-C6B3-FECE-EC2F-89F380D5083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35910" y="2383439"/>
            <a:ext cx="8130575" cy="2368444"/>
          </a:xfrm>
          <a:prstGeom prst="rect">
            <a:avLst/>
          </a:prstGeom>
        </p:spPr>
      </p:pic>
      <p:sp>
        <p:nvSpPr>
          <p:cNvPr id="6" name="Tekstfelt 5">
            <a:extLst>
              <a:ext uri="{FF2B5EF4-FFF2-40B4-BE49-F238E27FC236}">
                <a16:creationId xmlns:a16="http://schemas.microsoft.com/office/drawing/2014/main" id="{485489BC-10CD-BA14-A9E9-4B33DDD2113D}"/>
              </a:ext>
            </a:extLst>
          </p:cNvPr>
          <p:cNvSpPr txBox="1"/>
          <p:nvPr/>
        </p:nvSpPr>
        <p:spPr>
          <a:xfrm>
            <a:off x="2393468" y="2686323"/>
            <a:ext cx="45596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b="1" dirty="0">
                <a:solidFill>
                  <a:schemeClr val="bg1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Kampagne mod madspild </a:t>
            </a:r>
          </a:p>
        </p:txBody>
      </p:sp>
      <p:sp>
        <p:nvSpPr>
          <p:cNvPr id="13" name="Tekstfelt 12">
            <a:extLst>
              <a:ext uri="{FF2B5EF4-FFF2-40B4-BE49-F238E27FC236}">
                <a16:creationId xmlns:a16="http://schemas.microsoft.com/office/drawing/2014/main" id="{07D362FC-085B-D90F-0EFD-D7602043C5E6}"/>
              </a:ext>
            </a:extLst>
          </p:cNvPr>
          <p:cNvSpPr txBox="1"/>
          <p:nvPr/>
        </p:nvSpPr>
        <p:spPr>
          <a:xfrm>
            <a:off x="2393467" y="3188051"/>
            <a:ext cx="595321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da-DK" sz="1400" dirty="0">
                <a:solidFill>
                  <a:schemeClr val="bg1"/>
                </a:solidFill>
                <a:effectLst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Del jer op i grupper</a:t>
            </a:r>
            <a:br>
              <a:rPr lang="da-DK" sz="1400" dirty="0">
                <a:solidFill>
                  <a:schemeClr val="bg1"/>
                </a:solidFill>
                <a:effectLst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</a:br>
            <a:endParaRPr lang="da-DK" sz="800" dirty="0">
              <a:solidFill>
                <a:schemeClr val="bg1"/>
              </a:solidFill>
              <a:effectLst/>
              <a:latin typeface="Helvetica Neue" panose="02000503000000020004" pitchFamily="2" charset="0"/>
              <a:ea typeface="Helvetica Neue" panose="02000503000000020004" pitchFamily="2" charset="0"/>
              <a:cs typeface="Helvetica Neue" panose="02000503000000020004" pitchFamily="2" charset="0"/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da-DK" sz="1400" dirty="0">
                <a:solidFill>
                  <a:schemeClr val="bg1"/>
                </a:solidFill>
                <a:effectLst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Lav en kampagne for at begrænse madspild. Det kan være en film, en plakat, en </a:t>
            </a:r>
            <a:r>
              <a:rPr lang="da-DK" sz="1400" dirty="0" err="1">
                <a:solidFill>
                  <a:schemeClr val="bg1"/>
                </a:solidFill>
                <a:effectLst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powerpoint</a:t>
            </a:r>
            <a:r>
              <a:rPr lang="da-DK" sz="1400" dirty="0">
                <a:solidFill>
                  <a:schemeClr val="bg1"/>
                </a:solidFill>
                <a:effectLst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, en sang</a:t>
            </a:r>
            <a:br>
              <a:rPr lang="da-DK" sz="1400" dirty="0">
                <a:solidFill>
                  <a:schemeClr val="bg1"/>
                </a:solidFill>
                <a:effectLst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</a:br>
            <a:endParaRPr lang="da-DK" sz="800" dirty="0">
              <a:solidFill>
                <a:schemeClr val="bg1"/>
              </a:solidFill>
              <a:effectLst/>
              <a:latin typeface="Helvetica Neue" panose="02000503000000020004" pitchFamily="2" charset="0"/>
              <a:ea typeface="Helvetica Neue" panose="02000503000000020004" pitchFamily="2" charset="0"/>
              <a:cs typeface="Helvetica Neue" panose="02000503000000020004" pitchFamily="2" charset="0"/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da-DK" sz="1400" dirty="0">
                <a:solidFill>
                  <a:schemeClr val="bg1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Find inspiration fra foreningen </a:t>
            </a:r>
            <a:r>
              <a:rPr lang="da-DK" sz="1400" dirty="0">
                <a:solidFill>
                  <a:schemeClr val="bg1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Stop spild af mad</a:t>
            </a:r>
            <a:endParaRPr lang="da-DK" sz="1400" dirty="0">
              <a:solidFill>
                <a:schemeClr val="bg1"/>
              </a:solidFill>
              <a:effectLst/>
              <a:latin typeface="Helvetica Neue" panose="02000503000000020004" pitchFamily="2" charset="0"/>
              <a:ea typeface="Helvetica Neue" panose="02000503000000020004" pitchFamily="2" charset="0"/>
              <a:cs typeface="Helvetica Neue" panose="02000503000000020004" pitchFamily="2" charset="0"/>
            </a:endParaRPr>
          </a:p>
        </p:txBody>
      </p:sp>
      <p:sp>
        <p:nvSpPr>
          <p:cNvPr id="14" name="Tekstfelt 13">
            <a:extLst>
              <a:ext uri="{FF2B5EF4-FFF2-40B4-BE49-F238E27FC236}">
                <a16:creationId xmlns:a16="http://schemas.microsoft.com/office/drawing/2014/main" id="{1E0D0628-5817-C484-3CE6-44CC3BB3554E}"/>
              </a:ext>
            </a:extLst>
          </p:cNvPr>
          <p:cNvSpPr txBox="1"/>
          <p:nvPr/>
        </p:nvSpPr>
        <p:spPr>
          <a:xfrm>
            <a:off x="418069" y="6390245"/>
            <a:ext cx="455964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1400" dirty="0">
                <a:solidFill>
                  <a:srgbClr val="017176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Estimeret tid: 60-120 minutter</a:t>
            </a:r>
          </a:p>
        </p:txBody>
      </p:sp>
      <p:pic>
        <p:nvPicPr>
          <p:cNvPr id="15" name="Billede 14">
            <a:extLst>
              <a:ext uri="{FF2B5EF4-FFF2-40B4-BE49-F238E27FC236}">
                <a16:creationId xmlns:a16="http://schemas.microsoft.com/office/drawing/2014/main" id="{164B85D6-FCE7-E450-9030-A0D3C63F0EC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508830" y="2813521"/>
            <a:ext cx="611604" cy="101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5988934"/>
      </p:ext>
    </p:extLst>
  </p:cSld>
  <p:clrMapOvr>
    <a:masterClrMapping/>
  </p:clrMapOvr>
  <p:transition spd="slow">
    <p:push dir="u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" name="Billede 29">
            <a:extLst>
              <a:ext uri="{FF2B5EF4-FFF2-40B4-BE49-F238E27FC236}">
                <a16:creationId xmlns:a16="http://schemas.microsoft.com/office/drawing/2014/main" id="{1269BEA7-986F-169E-7D03-7A2BA136EE53}"/>
              </a:ext>
            </a:extLst>
          </p:cNvPr>
          <p:cNvPicPr>
            <a:picLocks noChangeAspect="1"/>
          </p:cNvPicPr>
          <p:nvPr/>
        </p:nvPicPr>
        <p:blipFill>
          <a:blip r:embed="rId2">
            <a:grayscl/>
          </a:blip>
          <a:stretch>
            <a:fillRect/>
          </a:stretch>
        </p:blipFill>
        <p:spPr>
          <a:xfrm>
            <a:off x="9582236" y="555687"/>
            <a:ext cx="2191695" cy="5717962"/>
          </a:xfrm>
          <a:prstGeom prst="rect">
            <a:avLst/>
          </a:prstGeom>
        </p:spPr>
      </p:pic>
      <p:pic>
        <p:nvPicPr>
          <p:cNvPr id="32" name="Billede 31">
            <a:extLst>
              <a:ext uri="{FF2B5EF4-FFF2-40B4-BE49-F238E27FC236}">
                <a16:creationId xmlns:a16="http://schemas.microsoft.com/office/drawing/2014/main" id="{D795A74B-4162-EFA9-A0D5-78626C03ED99}"/>
              </a:ext>
            </a:extLst>
          </p:cNvPr>
          <p:cNvPicPr>
            <a:picLocks noChangeAspect="1"/>
          </p:cNvPicPr>
          <p:nvPr/>
        </p:nvPicPr>
        <p:blipFill>
          <a:blip r:embed="rId2">
            <a:grayscl/>
          </a:blip>
          <a:stretch>
            <a:fillRect/>
          </a:stretch>
        </p:blipFill>
        <p:spPr>
          <a:xfrm>
            <a:off x="7293467" y="570018"/>
            <a:ext cx="2191695" cy="5717962"/>
          </a:xfrm>
          <a:prstGeom prst="rect">
            <a:avLst/>
          </a:prstGeom>
        </p:spPr>
      </p:pic>
      <p:pic>
        <p:nvPicPr>
          <p:cNvPr id="29" name="Billede 28">
            <a:extLst>
              <a:ext uri="{FF2B5EF4-FFF2-40B4-BE49-F238E27FC236}">
                <a16:creationId xmlns:a16="http://schemas.microsoft.com/office/drawing/2014/main" id="{1536F957-4877-71D5-1265-793210925F8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99371" y="570018"/>
            <a:ext cx="2191695" cy="5717962"/>
          </a:xfrm>
          <a:prstGeom prst="rect">
            <a:avLst/>
          </a:prstGeom>
        </p:spPr>
      </p:pic>
      <p:pic>
        <p:nvPicPr>
          <p:cNvPr id="31" name="Billede 30">
            <a:extLst>
              <a:ext uri="{FF2B5EF4-FFF2-40B4-BE49-F238E27FC236}">
                <a16:creationId xmlns:a16="http://schemas.microsoft.com/office/drawing/2014/main" id="{8501A45A-73EA-58BE-43A1-E6B06FCA0207}"/>
              </a:ext>
            </a:extLst>
          </p:cNvPr>
          <p:cNvPicPr>
            <a:picLocks noChangeAspect="1"/>
          </p:cNvPicPr>
          <p:nvPr/>
        </p:nvPicPr>
        <p:blipFill>
          <a:blip r:embed="rId2">
            <a:grayscl/>
          </a:blip>
          <a:stretch>
            <a:fillRect/>
          </a:stretch>
        </p:blipFill>
        <p:spPr>
          <a:xfrm>
            <a:off x="4996419" y="570018"/>
            <a:ext cx="2191695" cy="5717962"/>
          </a:xfrm>
          <a:prstGeom prst="rect">
            <a:avLst/>
          </a:prstGeom>
        </p:spPr>
      </p:pic>
      <p:pic>
        <p:nvPicPr>
          <p:cNvPr id="25" name="Billede 24">
            <a:extLst>
              <a:ext uri="{FF2B5EF4-FFF2-40B4-BE49-F238E27FC236}">
                <a16:creationId xmlns:a16="http://schemas.microsoft.com/office/drawing/2014/main" id="{478425F3-407B-5D91-A950-593D6F5E0EAE}"/>
              </a:ext>
            </a:extLst>
          </p:cNvPr>
          <p:cNvPicPr>
            <a:picLocks noChangeAspect="1"/>
          </p:cNvPicPr>
          <p:nvPr/>
        </p:nvPicPr>
        <p:blipFill>
          <a:blip r:embed="rId2">
            <a:grayscl/>
          </a:blip>
          <a:stretch>
            <a:fillRect/>
          </a:stretch>
        </p:blipFill>
        <p:spPr>
          <a:xfrm>
            <a:off x="405369" y="570019"/>
            <a:ext cx="2191695" cy="5717962"/>
          </a:xfrm>
          <a:prstGeom prst="rect">
            <a:avLst/>
          </a:prstGeom>
          <a:ln>
            <a:noFill/>
          </a:ln>
        </p:spPr>
      </p:pic>
      <p:pic>
        <p:nvPicPr>
          <p:cNvPr id="17" name="Billede 16">
            <a:extLst>
              <a:ext uri="{FF2B5EF4-FFF2-40B4-BE49-F238E27FC236}">
                <a16:creationId xmlns:a16="http://schemas.microsoft.com/office/drawing/2014/main" id="{CCC4D24A-3470-B309-B83A-3C8CB06AC6C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77839" t="57852" r="2386" b="26167"/>
          <a:stretch/>
        </p:blipFill>
        <p:spPr>
          <a:xfrm>
            <a:off x="9909598" y="3001242"/>
            <a:ext cx="1536970" cy="826851"/>
          </a:xfrm>
          <a:prstGeom prst="rect">
            <a:avLst/>
          </a:prstGeom>
        </p:spPr>
      </p:pic>
      <p:grpSp>
        <p:nvGrpSpPr>
          <p:cNvPr id="24" name="Gruppe 23">
            <a:extLst>
              <a:ext uri="{FF2B5EF4-FFF2-40B4-BE49-F238E27FC236}">
                <a16:creationId xmlns:a16="http://schemas.microsoft.com/office/drawing/2014/main" id="{BEA556BE-44EF-BB7A-BB1A-6AF2DDBB8E00}"/>
              </a:ext>
            </a:extLst>
          </p:cNvPr>
          <p:cNvGrpSpPr>
            <a:grpSpLocks noChangeAspect="1"/>
          </p:cNvGrpSpPr>
          <p:nvPr/>
        </p:nvGrpSpPr>
        <p:grpSpPr>
          <a:xfrm>
            <a:off x="809292" y="2323182"/>
            <a:ext cx="1409248" cy="1825230"/>
            <a:chOff x="1370309" y="2190074"/>
            <a:chExt cx="1614791" cy="2091446"/>
          </a:xfrm>
        </p:grpSpPr>
        <p:pic>
          <p:nvPicPr>
            <p:cNvPr id="18" name="Billede 17">
              <a:extLst>
                <a:ext uri="{FF2B5EF4-FFF2-40B4-BE49-F238E27FC236}">
                  <a16:creationId xmlns:a16="http://schemas.microsoft.com/office/drawing/2014/main" id="{98D2A85D-DD77-EBA7-D396-FF8C254564C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l="8878" t="35291" r="70346" b="24287"/>
            <a:stretch/>
          </p:blipFill>
          <p:spPr>
            <a:xfrm>
              <a:off x="1370309" y="2190074"/>
              <a:ext cx="1614791" cy="2091446"/>
            </a:xfrm>
            <a:prstGeom prst="rect">
              <a:avLst/>
            </a:prstGeom>
          </p:spPr>
        </p:pic>
        <p:sp>
          <p:nvSpPr>
            <p:cNvPr id="19" name="Rektangel 18">
              <a:extLst>
                <a:ext uri="{FF2B5EF4-FFF2-40B4-BE49-F238E27FC236}">
                  <a16:creationId xmlns:a16="http://schemas.microsoft.com/office/drawing/2014/main" id="{CDE86975-CB3D-090B-F783-5C9B513072F6}"/>
                </a:ext>
              </a:extLst>
            </p:cNvPr>
            <p:cNvSpPr/>
            <p:nvPr/>
          </p:nvSpPr>
          <p:spPr>
            <a:xfrm>
              <a:off x="1773382" y="2757055"/>
              <a:ext cx="391391" cy="353290"/>
            </a:xfrm>
            <a:prstGeom prst="rect">
              <a:avLst/>
            </a:prstGeom>
            <a:solidFill>
              <a:srgbClr val="322122"/>
            </a:solidFill>
            <a:ln>
              <a:solidFill>
                <a:srgbClr val="32212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/>
            </a:p>
          </p:txBody>
        </p:sp>
        <p:sp>
          <p:nvSpPr>
            <p:cNvPr id="20" name="Rektangel 19">
              <a:extLst>
                <a:ext uri="{FF2B5EF4-FFF2-40B4-BE49-F238E27FC236}">
                  <a16:creationId xmlns:a16="http://schemas.microsoft.com/office/drawing/2014/main" id="{17FAB52B-1BF2-B5A5-94C1-E42EAEF79709}"/>
                </a:ext>
              </a:extLst>
            </p:cNvPr>
            <p:cNvSpPr/>
            <p:nvPr/>
          </p:nvSpPr>
          <p:spPr>
            <a:xfrm>
              <a:off x="1773383" y="2757055"/>
              <a:ext cx="822442" cy="353290"/>
            </a:xfrm>
            <a:prstGeom prst="rect">
              <a:avLst/>
            </a:prstGeom>
            <a:solidFill>
              <a:srgbClr val="343232"/>
            </a:solidFill>
            <a:ln>
              <a:solidFill>
                <a:srgbClr val="34323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>
                <a:solidFill>
                  <a:srgbClr val="343232"/>
                </a:solidFill>
              </a:endParaRPr>
            </a:p>
          </p:txBody>
        </p:sp>
        <p:sp>
          <p:nvSpPr>
            <p:cNvPr id="22" name="Rektangel 21">
              <a:extLst>
                <a:ext uri="{FF2B5EF4-FFF2-40B4-BE49-F238E27FC236}">
                  <a16:creationId xmlns:a16="http://schemas.microsoft.com/office/drawing/2014/main" id="{B6DC48EC-4829-D151-0A8E-CEF995B385AB}"/>
                </a:ext>
              </a:extLst>
            </p:cNvPr>
            <p:cNvSpPr/>
            <p:nvPr/>
          </p:nvSpPr>
          <p:spPr>
            <a:xfrm>
              <a:off x="1759986" y="2793442"/>
              <a:ext cx="195695" cy="316903"/>
            </a:xfrm>
            <a:prstGeom prst="rect">
              <a:avLst/>
            </a:prstGeom>
            <a:solidFill>
              <a:srgbClr val="322122"/>
            </a:solidFill>
            <a:ln>
              <a:solidFill>
                <a:srgbClr val="32212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/>
            </a:p>
          </p:txBody>
        </p:sp>
        <p:pic>
          <p:nvPicPr>
            <p:cNvPr id="21" name="Billede 20">
              <a:extLst>
                <a:ext uri="{FF2B5EF4-FFF2-40B4-BE49-F238E27FC236}">
                  <a16:creationId xmlns:a16="http://schemas.microsoft.com/office/drawing/2014/main" id="{55D9ECF4-DE61-3AFE-E3CB-C86BCBECBFD8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751881" y="2757055"/>
              <a:ext cx="822444" cy="851134"/>
            </a:xfrm>
            <a:prstGeom prst="rect">
              <a:avLst/>
            </a:prstGeom>
          </p:spPr>
        </p:pic>
      </p:grpSp>
      <p:sp>
        <p:nvSpPr>
          <p:cNvPr id="34" name="Tekstfelt 33">
            <a:extLst>
              <a:ext uri="{FF2B5EF4-FFF2-40B4-BE49-F238E27FC236}">
                <a16:creationId xmlns:a16="http://schemas.microsoft.com/office/drawing/2014/main" id="{2662603D-86F2-EE28-78AE-182597AE615F}"/>
              </a:ext>
            </a:extLst>
          </p:cNvPr>
          <p:cNvSpPr txBox="1"/>
          <p:nvPr/>
        </p:nvSpPr>
        <p:spPr>
          <a:xfrm>
            <a:off x="541942" y="4354249"/>
            <a:ext cx="1964014" cy="748923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da-DK" b="1" dirty="0">
                <a:solidFill>
                  <a:schemeClr val="bg1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Forløb 1</a:t>
            </a:r>
            <a:br>
              <a:rPr lang="da-DK" b="1" dirty="0">
                <a:solidFill>
                  <a:schemeClr val="bg1"/>
                </a:solidFill>
                <a:latin typeface="Helvetica Neue Light" panose="02000403000000020004" pitchFamily="2" charset="0"/>
                <a:ea typeface="Helvetica Neue Light" panose="02000403000000020004" pitchFamily="2" charset="0"/>
                <a:cs typeface="Helvetica Neue" panose="02000503000000020004" pitchFamily="2" charset="0"/>
              </a:rPr>
            </a:br>
            <a:r>
              <a:rPr lang="da-DK" sz="1200" dirty="0">
                <a:solidFill>
                  <a:schemeClr val="bg1"/>
                </a:solidFill>
                <a:latin typeface="Helvetica Neue Light" panose="02000403000000020004" pitchFamily="2" charset="0"/>
                <a:ea typeface="Helvetica Neue Light" panose="02000403000000020004" pitchFamily="2" charset="0"/>
                <a:cs typeface="Helvetica Neue" panose="02000503000000020004" pitchFamily="2" charset="0"/>
              </a:rPr>
              <a:t>Affaldshierarkiet</a:t>
            </a:r>
          </a:p>
        </p:txBody>
      </p:sp>
      <p:sp>
        <p:nvSpPr>
          <p:cNvPr id="35" name="Tekstfelt 34">
            <a:extLst>
              <a:ext uri="{FF2B5EF4-FFF2-40B4-BE49-F238E27FC236}">
                <a16:creationId xmlns:a16="http://schemas.microsoft.com/office/drawing/2014/main" id="{493FF71E-BB47-6C89-7CD1-63673ADEBB91}"/>
              </a:ext>
            </a:extLst>
          </p:cNvPr>
          <p:cNvSpPr txBox="1"/>
          <p:nvPr/>
        </p:nvSpPr>
        <p:spPr>
          <a:xfrm>
            <a:off x="2817351" y="4354249"/>
            <a:ext cx="1964014" cy="7489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da-DK" b="1" dirty="0">
                <a:solidFill>
                  <a:schemeClr val="bg1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Forløb 2</a:t>
            </a:r>
            <a:br>
              <a:rPr lang="da-DK" sz="1200" dirty="0">
                <a:solidFill>
                  <a:schemeClr val="bg1"/>
                </a:solidFill>
                <a:latin typeface="Helvetica Neue Light" panose="02000403000000020004" pitchFamily="2" charset="0"/>
                <a:ea typeface="Helvetica Neue Light" panose="02000403000000020004" pitchFamily="2" charset="0"/>
                <a:cs typeface="Helvetica Neue" panose="02000503000000020004" pitchFamily="2" charset="0"/>
              </a:rPr>
            </a:br>
            <a:r>
              <a:rPr lang="da-DK" sz="1200" dirty="0">
                <a:solidFill>
                  <a:schemeClr val="bg1"/>
                </a:solidFill>
                <a:latin typeface="Helvetica Neue Light" panose="02000403000000020004" pitchFamily="2" charset="0"/>
                <a:ea typeface="Helvetica Neue Light" panose="02000403000000020004" pitchFamily="2" charset="0"/>
                <a:cs typeface="Helvetica Neue" panose="02000503000000020004" pitchFamily="2" charset="0"/>
              </a:rPr>
              <a:t>Rest- og madaffald</a:t>
            </a:r>
          </a:p>
        </p:txBody>
      </p:sp>
      <p:sp>
        <p:nvSpPr>
          <p:cNvPr id="36" name="Tekstfelt 35">
            <a:extLst>
              <a:ext uri="{FF2B5EF4-FFF2-40B4-BE49-F238E27FC236}">
                <a16:creationId xmlns:a16="http://schemas.microsoft.com/office/drawing/2014/main" id="{D635CBB2-57C7-B3A1-945A-4B27BB95A68D}"/>
              </a:ext>
            </a:extLst>
          </p:cNvPr>
          <p:cNvSpPr txBox="1"/>
          <p:nvPr/>
        </p:nvSpPr>
        <p:spPr>
          <a:xfrm>
            <a:off x="5133070" y="4354249"/>
            <a:ext cx="1964014" cy="10273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da-DK" b="1" dirty="0">
                <a:solidFill>
                  <a:schemeClr val="bg1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Forløb 3</a:t>
            </a:r>
            <a:br>
              <a:rPr lang="da-DK" sz="1200" dirty="0">
                <a:solidFill>
                  <a:schemeClr val="bg1"/>
                </a:solidFill>
                <a:latin typeface="Helvetica Neue Light" panose="02000403000000020004" pitchFamily="2" charset="0"/>
                <a:ea typeface="Helvetica Neue Light" panose="02000403000000020004" pitchFamily="2" charset="0"/>
                <a:cs typeface="Helvetica Neue" panose="02000503000000020004" pitchFamily="2" charset="0"/>
              </a:rPr>
            </a:br>
            <a:r>
              <a:rPr lang="da-DK" sz="1200" dirty="0">
                <a:solidFill>
                  <a:schemeClr val="bg1"/>
                </a:solidFill>
                <a:latin typeface="Helvetica Neue Light" panose="02000403000000020004" pitchFamily="2" charset="0"/>
                <a:ea typeface="Helvetica Neue Light" panose="02000403000000020004" pitchFamily="2" charset="0"/>
                <a:cs typeface="Helvetica Neue" panose="02000503000000020004" pitchFamily="2" charset="0"/>
              </a:rPr>
              <a:t>A: Pap og Papir </a:t>
            </a:r>
          </a:p>
          <a:p>
            <a:pPr algn="ctr">
              <a:lnSpc>
                <a:spcPct val="150000"/>
              </a:lnSpc>
            </a:pPr>
            <a:r>
              <a:rPr lang="da-DK" sz="1200" dirty="0">
                <a:solidFill>
                  <a:schemeClr val="bg1"/>
                </a:solidFill>
                <a:latin typeface="Helvetica Neue Light" panose="02000403000000020004" pitchFamily="2" charset="0"/>
                <a:ea typeface="Helvetica Neue Light" panose="02000403000000020004" pitchFamily="2" charset="0"/>
                <a:cs typeface="Helvetica Neue" panose="02000503000000020004" pitchFamily="2" charset="0"/>
              </a:rPr>
              <a:t>B: Tekstil</a:t>
            </a:r>
          </a:p>
        </p:txBody>
      </p:sp>
      <p:sp>
        <p:nvSpPr>
          <p:cNvPr id="37" name="Tekstfelt 36">
            <a:extLst>
              <a:ext uri="{FF2B5EF4-FFF2-40B4-BE49-F238E27FC236}">
                <a16:creationId xmlns:a16="http://schemas.microsoft.com/office/drawing/2014/main" id="{241A097D-2898-5A5A-D824-DD91E6158920}"/>
              </a:ext>
            </a:extLst>
          </p:cNvPr>
          <p:cNvSpPr txBox="1"/>
          <p:nvPr/>
        </p:nvSpPr>
        <p:spPr>
          <a:xfrm>
            <a:off x="7410635" y="4342270"/>
            <a:ext cx="1964014" cy="10273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da-DK" b="1" dirty="0">
                <a:solidFill>
                  <a:schemeClr val="bg1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Forløb 4</a:t>
            </a:r>
            <a:endParaRPr lang="da-DK" b="1" dirty="0">
              <a:solidFill>
                <a:schemeClr val="bg1"/>
              </a:solidFill>
              <a:latin typeface="Helvetica Neue Light" panose="02000403000000020004" pitchFamily="2" charset="0"/>
              <a:ea typeface="Helvetica Neue" panose="02000503000000020004" pitchFamily="2" charset="0"/>
              <a:cs typeface="Helvetica Neue" panose="02000503000000020004" pitchFamily="2" charset="0"/>
            </a:endParaRPr>
          </a:p>
          <a:p>
            <a:pPr algn="ctr">
              <a:lnSpc>
                <a:spcPct val="150000"/>
              </a:lnSpc>
            </a:pPr>
            <a:r>
              <a:rPr lang="da-DK" sz="1200" b="1" dirty="0">
                <a:solidFill>
                  <a:schemeClr val="bg1"/>
                </a:solidFill>
                <a:latin typeface="Helvetica Neue Light" panose="02000403000000020004" pitchFamily="2" charset="0"/>
                <a:ea typeface="Helvetica Neue Light" panose="02000403000000020004" pitchFamily="2" charset="0"/>
                <a:cs typeface="Helvetica Neue" panose="02000503000000020004" pitchFamily="2" charset="0"/>
              </a:rPr>
              <a:t>A: Pla</a:t>
            </a:r>
            <a:r>
              <a:rPr lang="da-DK" sz="1200" dirty="0">
                <a:solidFill>
                  <a:schemeClr val="bg1"/>
                </a:solidFill>
                <a:latin typeface="Helvetica Neue Light" panose="02000403000000020004" pitchFamily="2" charset="0"/>
                <a:ea typeface="Helvetica Neue Light" panose="02000403000000020004" pitchFamily="2" charset="0"/>
                <a:cs typeface="Helvetica Neue" panose="02000503000000020004" pitchFamily="2" charset="0"/>
              </a:rPr>
              <a:t>st og kartoner</a:t>
            </a:r>
          </a:p>
          <a:p>
            <a:pPr algn="ctr">
              <a:lnSpc>
                <a:spcPct val="150000"/>
              </a:lnSpc>
            </a:pPr>
            <a:r>
              <a:rPr lang="da-DK" sz="1200" dirty="0">
                <a:solidFill>
                  <a:schemeClr val="bg1"/>
                </a:solidFill>
                <a:latin typeface="Helvetica Neue Light" panose="02000403000000020004" pitchFamily="2" charset="0"/>
                <a:ea typeface="Helvetica Neue Light" panose="02000403000000020004" pitchFamily="2" charset="0"/>
                <a:cs typeface="Helvetica Neue" panose="02000503000000020004" pitchFamily="2" charset="0"/>
              </a:rPr>
              <a:t>B: Glas og metal</a:t>
            </a:r>
          </a:p>
        </p:txBody>
      </p:sp>
      <p:sp>
        <p:nvSpPr>
          <p:cNvPr id="38" name="Tekstfelt 37">
            <a:extLst>
              <a:ext uri="{FF2B5EF4-FFF2-40B4-BE49-F238E27FC236}">
                <a16:creationId xmlns:a16="http://schemas.microsoft.com/office/drawing/2014/main" id="{71A55C03-CE66-E68C-26E8-17467D1E786C}"/>
              </a:ext>
            </a:extLst>
          </p:cNvPr>
          <p:cNvSpPr txBox="1"/>
          <p:nvPr/>
        </p:nvSpPr>
        <p:spPr>
          <a:xfrm>
            <a:off x="9696076" y="4342270"/>
            <a:ext cx="1964014" cy="7489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da-DK" b="1" dirty="0">
                <a:solidFill>
                  <a:schemeClr val="bg1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Forløb 5</a:t>
            </a:r>
            <a:br>
              <a:rPr lang="da-DK" sz="1200" dirty="0">
                <a:solidFill>
                  <a:schemeClr val="bg1"/>
                </a:solidFill>
                <a:latin typeface="Helvetica Neue Light" panose="02000403000000020004" pitchFamily="2" charset="0"/>
                <a:ea typeface="Helvetica Neue Light" panose="02000403000000020004" pitchFamily="2" charset="0"/>
                <a:cs typeface="Helvetica Neue" panose="02000503000000020004" pitchFamily="2" charset="0"/>
              </a:rPr>
            </a:br>
            <a:r>
              <a:rPr lang="da-DK" sz="1200" dirty="0">
                <a:solidFill>
                  <a:schemeClr val="bg1"/>
                </a:solidFill>
                <a:latin typeface="Helvetica Neue Light" panose="02000403000000020004" pitchFamily="2" charset="0"/>
                <a:ea typeface="Helvetica Neue Light" panose="02000403000000020004" pitchFamily="2" charset="0"/>
                <a:cs typeface="Helvetica Neue" panose="02000503000000020004" pitchFamily="2" charset="0"/>
              </a:rPr>
              <a:t>Farligt affald</a:t>
            </a:r>
          </a:p>
        </p:txBody>
      </p:sp>
      <p:pic>
        <p:nvPicPr>
          <p:cNvPr id="3" name="Billede 2">
            <a:extLst>
              <a:ext uri="{FF2B5EF4-FFF2-40B4-BE49-F238E27FC236}">
                <a16:creationId xmlns:a16="http://schemas.microsoft.com/office/drawing/2014/main" id="{05DEAC52-4A3D-0E31-23BB-F09D253770B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9904" t="34351" r="49320" b="25226"/>
          <a:stretch/>
        </p:blipFill>
        <p:spPr>
          <a:xfrm>
            <a:off x="5390727" y="2264477"/>
            <a:ext cx="1454573" cy="1883935"/>
          </a:xfrm>
          <a:prstGeom prst="rect">
            <a:avLst/>
          </a:prstGeom>
        </p:spPr>
      </p:pic>
      <p:pic>
        <p:nvPicPr>
          <p:cNvPr id="6" name="Billede 5">
            <a:extLst>
              <a:ext uri="{FF2B5EF4-FFF2-40B4-BE49-F238E27FC236}">
                <a16:creationId xmlns:a16="http://schemas.microsoft.com/office/drawing/2014/main" id="{DE678C77-ED1B-93EB-9698-81DF6584F8D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8878" t="35291" r="70346" b="24287"/>
          <a:stretch/>
        </p:blipFill>
        <p:spPr>
          <a:xfrm>
            <a:off x="3071942" y="2323182"/>
            <a:ext cx="1409247" cy="1825230"/>
          </a:xfrm>
          <a:prstGeom prst="rect">
            <a:avLst/>
          </a:prstGeom>
        </p:spPr>
      </p:pic>
      <p:pic>
        <p:nvPicPr>
          <p:cNvPr id="7" name="Billede 6">
            <a:extLst>
              <a:ext uri="{FF2B5EF4-FFF2-40B4-BE49-F238E27FC236}">
                <a16:creationId xmlns:a16="http://schemas.microsoft.com/office/drawing/2014/main" id="{8EC038A2-EE55-CDB4-336F-01355BFF5EE1}"/>
              </a:ext>
            </a:extLst>
          </p:cNvPr>
          <p:cNvPicPr>
            <a:picLocks/>
          </p:cNvPicPr>
          <p:nvPr/>
        </p:nvPicPr>
        <p:blipFill rotWithShape="1">
          <a:blip r:embed="rId3"/>
          <a:srcRect l="50000" t="35291" r="27972" b="24287"/>
          <a:stretch/>
        </p:blipFill>
        <p:spPr>
          <a:xfrm>
            <a:off x="7675584" y="2264476"/>
            <a:ext cx="1516336" cy="18874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619458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llede 1">
            <a:extLst>
              <a:ext uri="{FF2B5EF4-FFF2-40B4-BE49-F238E27FC236}">
                <a16:creationId xmlns:a16="http://schemas.microsoft.com/office/drawing/2014/main" id="{9D46E7BD-4E29-3D73-4652-36A476E3E4D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0182" y="333616"/>
            <a:ext cx="11410583" cy="6144160"/>
          </a:xfrm>
          <a:prstGeom prst="rect">
            <a:avLst/>
          </a:prstGeom>
        </p:spPr>
      </p:pic>
      <p:pic>
        <p:nvPicPr>
          <p:cNvPr id="3" name="Billede 2">
            <a:extLst>
              <a:ext uri="{FF2B5EF4-FFF2-40B4-BE49-F238E27FC236}">
                <a16:creationId xmlns:a16="http://schemas.microsoft.com/office/drawing/2014/main" id="{92EC7674-4042-CDA2-17CF-082D0F26BA7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6417" y="619480"/>
            <a:ext cx="1867929" cy="643631"/>
          </a:xfrm>
          <a:prstGeom prst="rect">
            <a:avLst/>
          </a:prstGeom>
        </p:spPr>
      </p:pic>
      <p:pic>
        <p:nvPicPr>
          <p:cNvPr id="6" name="Billede 5">
            <a:extLst>
              <a:ext uri="{FF2B5EF4-FFF2-40B4-BE49-F238E27FC236}">
                <a16:creationId xmlns:a16="http://schemas.microsoft.com/office/drawing/2014/main" id="{73E0EB18-4B7E-3C13-5C81-0C3E5C69270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30182" y="3973757"/>
            <a:ext cx="4649818" cy="953843"/>
          </a:xfrm>
          <a:prstGeom prst="rect">
            <a:avLst/>
          </a:prstGeom>
        </p:spPr>
      </p:pic>
      <p:sp>
        <p:nvSpPr>
          <p:cNvPr id="4" name="Titel 1">
            <a:extLst>
              <a:ext uri="{FF2B5EF4-FFF2-40B4-BE49-F238E27FC236}">
                <a16:creationId xmlns:a16="http://schemas.microsoft.com/office/drawing/2014/main" id="{256BF378-094C-DA89-9584-5CA7810B9E9A}"/>
              </a:ext>
            </a:extLst>
          </p:cNvPr>
          <p:cNvSpPr txBox="1">
            <a:spLocks/>
          </p:cNvSpPr>
          <p:nvPr/>
        </p:nvSpPr>
        <p:spPr>
          <a:xfrm>
            <a:off x="838199" y="3429000"/>
            <a:ext cx="10515600" cy="1325563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a-DK" sz="6000" b="1" dirty="0">
                <a:solidFill>
                  <a:schemeClr val="bg1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Mad- og restaffald</a:t>
            </a:r>
            <a:endParaRPr lang="da-DK" sz="6000" dirty="0">
              <a:solidFill>
                <a:schemeClr val="bg1"/>
              </a:solidFill>
            </a:endParaRPr>
          </a:p>
        </p:txBody>
      </p:sp>
      <p:sp>
        <p:nvSpPr>
          <p:cNvPr id="5" name="Tekstfelt 4">
            <a:extLst>
              <a:ext uri="{FF2B5EF4-FFF2-40B4-BE49-F238E27FC236}">
                <a16:creationId xmlns:a16="http://schemas.microsoft.com/office/drawing/2014/main" id="{70FCFB10-CA97-3742-7041-DEB6772A8B8A}"/>
              </a:ext>
            </a:extLst>
          </p:cNvPr>
          <p:cNvSpPr txBox="1"/>
          <p:nvPr/>
        </p:nvSpPr>
        <p:spPr>
          <a:xfrm>
            <a:off x="838199" y="4335191"/>
            <a:ext cx="406537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dirty="0">
                <a:solidFill>
                  <a:schemeClr val="bg1"/>
                </a:solidFill>
                <a:latin typeface="Helvetica Neue Light" panose="02000403000000020004" pitchFamily="2" charset="0"/>
                <a:ea typeface="Helvetica Neue Light" panose="02000403000000020004" pitchFamily="2" charset="0"/>
                <a:cs typeface="Helvetica Neue" panose="02000503000000020004" pitchFamily="2" charset="0"/>
              </a:rPr>
              <a:t>Introduktion, aktivitet &amp; opgave</a:t>
            </a:r>
          </a:p>
        </p:txBody>
      </p:sp>
      <p:pic>
        <p:nvPicPr>
          <p:cNvPr id="7" name="Billede 6" descr="Et billede, der indeholder tekst, sæde, vektorgrafik&#10;&#10;Automatisk genereret beskrivelse">
            <a:extLst>
              <a:ext uri="{FF2B5EF4-FFF2-40B4-BE49-F238E27FC236}">
                <a16:creationId xmlns:a16="http://schemas.microsoft.com/office/drawing/2014/main" id="{DA1A93DF-4013-1DC6-AAA9-8351EFB81E3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477216" y="708583"/>
            <a:ext cx="2325078" cy="2565603"/>
          </a:xfrm>
          <a:prstGeom prst="rect">
            <a:avLst/>
          </a:prstGeom>
        </p:spPr>
      </p:pic>
      <p:pic>
        <p:nvPicPr>
          <p:cNvPr id="8" name="Billede 7">
            <a:extLst>
              <a:ext uri="{FF2B5EF4-FFF2-40B4-BE49-F238E27FC236}">
                <a16:creationId xmlns:a16="http://schemas.microsoft.com/office/drawing/2014/main" id="{C0980768-EDE5-74D3-0C0F-63F1997F04D0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t="-1" b="-487"/>
          <a:stretch/>
        </p:blipFill>
        <p:spPr>
          <a:xfrm>
            <a:off x="8373390" y="1972335"/>
            <a:ext cx="2582753" cy="2955265"/>
          </a:xfrm>
          <a:prstGeom prst="rect">
            <a:avLst/>
          </a:prstGeom>
        </p:spPr>
      </p:pic>
      <p:pic>
        <p:nvPicPr>
          <p:cNvPr id="9" name="Picture 4" descr="Circular Economy Beyond Waste">
            <a:extLst>
              <a:ext uri="{FF2B5EF4-FFF2-40B4-BE49-F238E27FC236}">
                <a16:creationId xmlns:a16="http://schemas.microsoft.com/office/drawing/2014/main" id="{D1E4B6AF-1B24-8123-6222-31BE0A11030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4828"/>
          <a:stretch/>
        </p:blipFill>
        <p:spPr bwMode="auto">
          <a:xfrm>
            <a:off x="8088733" y="5932466"/>
            <a:ext cx="645363" cy="5686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4" descr="Circular Economy Beyond Waste">
            <a:extLst>
              <a:ext uri="{FF2B5EF4-FFF2-40B4-BE49-F238E27FC236}">
                <a16:creationId xmlns:a16="http://schemas.microsoft.com/office/drawing/2014/main" id="{C31404F8-2CFF-5AF3-EC6E-48AFCCD3312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017" t="14268"/>
          <a:stretch/>
        </p:blipFill>
        <p:spPr bwMode="auto">
          <a:xfrm>
            <a:off x="9017877" y="5934791"/>
            <a:ext cx="788276" cy="5662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1" name="Gruppe 10">
            <a:extLst>
              <a:ext uri="{FF2B5EF4-FFF2-40B4-BE49-F238E27FC236}">
                <a16:creationId xmlns:a16="http://schemas.microsoft.com/office/drawing/2014/main" id="{322D1978-23BF-21AE-3D7C-D019038E8146}"/>
              </a:ext>
            </a:extLst>
          </p:cNvPr>
          <p:cNvGrpSpPr/>
          <p:nvPr/>
        </p:nvGrpSpPr>
        <p:grpSpPr>
          <a:xfrm>
            <a:off x="395826" y="5826962"/>
            <a:ext cx="2719829" cy="697422"/>
            <a:chOff x="390707" y="5835698"/>
            <a:chExt cx="2719829" cy="697422"/>
          </a:xfrm>
        </p:grpSpPr>
        <p:sp>
          <p:nvSpPr>
            <p:cNvPr id="12" name="Tekstfelt 11">
              <a:extLst>
                <a:ext uri="{FF2B5EF4-FFF2-40B4-BE49-F238E27FC236}">
                  <a16:creationId xmlns:a16="http://schemas.microsoft.com/office/drawing/2014/main" id="{A4F03F12-D926-A34C-CD14-3D24885789AC}"/>
                </a:ext>
              </a:extLst>
            </p:cNvPr>
            <p:cNvSpPr txBox="1"/>
            <p:nvPr/>
          </p:nvSpPr>
          <p:spPr>
            <a:xfrm>
              <a:off x="390707" y="5886789"/>
              <a:ext cx="196871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a-DK" sz="1200" i="1" dirty="0">
                  <a:latin typeface="Helvetica Neue" panose="02000503000000020004"/>
                </a:rPr>
                <a:t>Indhold er udarbejdet med inspiration, viden og materiale fra Affald.dk</a:t>
              </a:r>
            </a:p>
          </p:txBody>
        </p:sp>
        <p:pic>
          <p:nvPicPr>
            <p:cNvPr id="13" name="Billede 12">
              <a:hlinkClick r:id="rId9"/>
              <a:extLst>
                <a:ext uri="{FF2B5EF4-FFF2-40B4-BE49-F238E27FC236}">
                  <a16:creationId xmlns:a16="http://schemas.microsoft.com/office/drawing/2014/main" id="{F611947D-074C-FF7B-4901-C3249C660829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2461972" y="5835698"/>
              <a:ext cx="648564" cy="64207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783661492"/>
      </p:ext>
    </p:extLst>
  </p:cSld>
  <p:clrMapOvr>
    <a:masterClrMapping/>
  </p:clrMapOvr>
  <p:transition spd="slow">
    <p:push dir="u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Billede 12">
            <a:extLst>
              <a:ext uri="{FF2B5EF4-FFF2-40B4-BE49-F238E27FC236}">
                <a16:creationId xmlns:a16="http://schemas.microsoft.com/office/drawing/2014/main" id="{37625901-D014-40DD-08A9-E0C1A4825E3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6784" y="1513395"/>
            <a:ext cx="11438432" cy="5011577"/>
          </a:xfrm>
          <a:prstGeom prst="rect">
            <a:avLst/>
          </a:prstGeom>
        </p:spPr>
      </p:pic>
      <p:pic>
        <p:nvPicPr>
          <p:cNvPr id="3" name="Billede 2">
            <a:extLst>
              <a:ext uri="{FF2B5EF4-FFF2-40B4-BE49-F238E27FC236}">
                <a16:creationId xmlns:a16="http://schemas.microsoft.com/office/drawing/2014/main" id="{4650986D-C6B1-283A-1D26-F96E10B9D03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4600" y="375967"/>
            <a:ext cx="1780785" cy="611661"/>
          </a:xfrm>
          <a:prstGeom prst="rect">
            <a:avLst/>
          </a:prstGeom>
        </p:spPr>
      </p:pic>
      <p:sp>
        <p:nvSpPr>
          <p:cNvPr id="4" name="Titel 1">
            <a:extLst>
              <a:ext uri="{FF2B5EF4-FFF2-40B4-BE49-F238E27FC236}">
                <a16:creationId xmlns:a16="http://schemas.microsoft.com/office/drawing/2014/main" id="{331CDBAD-2069-5D5F-1F06-6E114DB464EC}"/>
              </a:ext>
            </a:extLst>
          </p:cNvPr>
          <p:cNvSpPr txBox="1">
            <a:spLocks/>
          </p:cNvSpPr>
          <p:nvPr/>
        </p:nvSpPr>
        <p:spPr>
          <a:xfrm>
            <a:off x="827504" y="1913524"/>
            <a:ext cx="10515600" cy="1325563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a-DK" sz="3400" b="1" dirty="0">
                <a:solidFill>
                  <a:schemeClr val="bg1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Lidt om madaffald</a:t>
            </a:r>
            <a:endParaRPr lang="da-DK" sz="3400" dirty="0">
              <a:solidFill>
                <a:schemeClr val="bg1"/>
              </a:solidFill>
            </a:endParaRPr>
          </a:p>
        </p:txBody>
      </p:sp>
      <p:sp>
        <p:nvSpPr>
          <p:cNvPr id="5" name="Tekstfelt 4">
            <a:extLst>
              <a:ext uri="{FF2B5EF4-FFF2-40B4-BE49-F238E27FC236}">
                <a16:creationId xmlns:a16="http://schemas.microsoft.com/office/drawing/2014/main" id="{EAB1B03F-8974-7DD7-0449-4FC278D26EC8}"/>
              </a:ext>
            </a:extLst>
          </p:cNvPr>
          <p:cNvSpPr txBox="1"/>
          <p:nvPr/>
        </p:nvSpPr>
        <p:spPr>
          <a:xfrm>
            <a:off x="827504" y="2960581"/>
            <a:ext cx="5867764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1400" dirty="0">
                <a:solidFill>
                  <a:schemeClr val="bg1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Madaffald er den mad, du ikke får spist - både mad der er blevet for gammelt og resterne fra din tallerken, når du har spist. Den del kalder vi madspild. </a:t>
            </a:r>
            <a:br>
              <a:rPr lang="da-DK" sz="1400" dirty="0">
                <a:solidFill>
                  <a:schemeClr val="bg1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</a:br>
            <a:r>
              <a:rPr lang="da-DK" sz="1400" dirty="0">
                <a:solidFill>
                  <a:schemeClr val="bg1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 </a:t>
            </a:r>
          </a:p>
          <a:p>
            <a:r>
              <a:rPr lang="da-DK" sz="1400" dirty="0">
                <a:solidFill>
                  <a:schemeClr val="bg1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Madaffald er også det, der ikke kan spises, fx æbleskrog, æggeskaller, kartoffelskræller og kyllingeben. </a:t>
            </a:r>
            <a:br>
              <a:rPr lang="da-DK" sz="1400" dirty="0">
                <a:solidFill>
                  <a:schemeClr val="bg1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</a:br>
            <a:endParaRPr lang="da-DK" sz="1400" dirty="0">
              <a:solidFill>
                <a:schemeClr val="bg1"/>
              </a:solidFill>
              <a:latin typeface="Helvetica Neue" panose="02000503000000020004" pitchFamily="2" charset="0"/>
              <a:ea typeface="Helvetica Neue" panose="02000503000000020004" pitchFamily="2" charset="0"/>
              <a:cs typeface="Helvetica Neue" panose="02000503000000020004" pitchFamily="2" charset="0"/>
            </a:endParaRPr>
          </a:p>
          <a:p>
            <a:r>
              <a:rPr lang="da-DK" sz="1400" dirty="0">
                <a:solidFill>
                  <a:schemeClr val="bg1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Andre organiske og </a:t>
            </a:r>
            <a:r>
              <a:rPr lang="da-DK" sz="1400" dirty="0" err="1">
                <a:solidFill>
                  <a:schemeClr val="bg1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letnedbrydelige</a:t>
            </a:r>
            <a:r>
              <a:rPr lang="da-DK" sz="1400" dirty="0">
                <a:solidFill>
                  <a:schemeClr val="bg1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 ting hører også til i madaffald: Kaffegrums, blomsterbuketter og the-breve.</a:t>
            </a:r>
          </a:p>
        </p:txBody>
      </p:sp>
      <p:pic>
        <p:nvPicPr>
          <p:cNvPr id="10" name="Billede 9">
            <a:extLst>
              <a:ext uri="{FF2B5EF4-FFF2-40B4-BE49-F238E27FC236}">
                <a16:creationId xmlns:a16="http://schemas.microsoft.com/office/drawing/2014/main" id="{85C54B3E-8702-18DE-3978-3C9FC8C12F62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7457023" y="2196758"/>
            <a:ext cx="4734977" cy="3558970"/>
          </a:xfrm>
          <a:prstGeom prst="rect">
            <a:avLst/>
          </a:prstGeom>
        </p:spPr>
      </p:pic>
      <p:pic>
        <p:nvPicPr>
          <p:cNvPr id="2" name="Billede 1">
            <a:extLst>
              <a:ext uri="{FF2B5EF4-FFF2-40B4-BE49-F238E27FC236}">
                <a16:creationId xmlns:a16="http://schemas.microsoft.com/office/drawing/2014/main" id="{881A42F8-8CFB-6EF1-CD7C-FE2D4069F7C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5702737"/>
            <a:ext cx="6441869" cy="611661"/>
          </a:xfrm>
          <a:prstGeom prst="rect">
            <a:avLst/>
          </a:prstGeom>
        </p:spPr>
      </p:pic>
      <p:sp>
        <p:nvSpPr>
          <p:cNvPr id="6" name="Tekstfelt 5">
            <a:extLst>
              <a:ext uri="{FF2B5EF4-FFF2-40B4-BE49-F238E27FC236}">
                <a16:creationId xmlns:a16="http://schemas.microsoft.com/office/drawing/2014/main" id="{B46DF721-1ACE-5BA5-9430-0ECCCADB987B}"/>
              </a:ext>
            </a:extLst>
          </p:cNvPr>
          <p:cNvSpPr txBox="1"/>
          <p:nvPr/>
        </p:nvSpPr>
        <p:spPr>
          <a:xfrm>
            <a:off x="384600" y="5838028"/>
            <a:ext cx="6097656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a-DK" sz="1400" dirty="0">
                <a:solidFill>
                  <a:schemeClr val="bg1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Til klassen: </a:t>
            </a:r>
            <a:r>
              <a:rPr lang="da-DK" sz="1400" b="1" dirty="0">
                <a:solidFill>
                  <a:schemeClr val="bg1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Hvad betyder organisk? Hvad betyder </a:t>
            </a:r>
            <a:r>
              <a:rPr lang="da-DK" sz="1400" b="1" dirty="0" err="1">
                <a:solidFill>
                  <a:schemeClr val="bg1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letnedbrydelig</a:t>
            </a:r>
            <a:r>
              <a:rPr lang="da-DK" sz="1400" b="1" dirty="0">
                <a:solidFill>
                  <a:schemeClr val="bg1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4163424431"/>
      </p:ext>
    </p:extLst>
  </p:cSld>
  <p:clrMapOvr>
    <a:masterClrMapping/>
  </p:clrMapOvr>
  <p:transition spd="slow">
    <p:push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Billede 12">
            <a:extLst>
              <a:ext uri="{FF2B5EF4-FFF2-40B4-BE49-F238E27FC236}">
                <a16:creationId xmlns:a16="http://schemas.microsoft.com/office/drawing/2014/main" id="{37625901-D014-40DD-08A9-E0C1A4825E3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4600" y="1470456"/>
            <a:ext cx="10454849" cy="5011577"/>
          </a:xfrm>
          <a:prstGeom prst="rect">
            <a:avLst/>
          </a:prstGeom>
        </p:spPr>
      </p:pic>
      <p:pic>
        <p:nvPicPr>
          <p:cNvPr id="3" name="Billede 2">
            <a:extLst>
              <a:ext uri="{FF2B5EF4-FFF2-40B4-BE49-F238E27FC236}">
                <a16:creationId xmlns:a16="http://schemas.microsoft.com/office/drawing/2014/main" id="{4650986D-C6B1-283A-1D26-F96E10B9D03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4600" y="375967"/>
            <a:ext cx="1780785" cy="611661"/>
          </a:xfrm>
          <a:prstGeom prst="rect">
            <a:avLst/>
          </a:prstGeom>
        </p:spPr>
      </p:pic>
      <p:sp>
        <p:nvSpPr>
          <p:cNvPr id="4" name="Titel 1">
            <a:extLst>
              <a:ext uri="{FF2B5EF4-FFF2-40B4-BE49-F238E27FC236}">
                <a16:creationId xmlns:a16="http://schemas.microsoft.com/office/drawing/2014/main" id="{331CDBAD-2069-5D5F-1F06-6E114DB464EC}"/>
              </a:ext>
            </a:extLst>
          </p:cNvPr>
          <p:cNvSpPr txBox="1">
            <a:spLocks/>
          </p:cNvSpPr>
          <p:nvPr/>
        </p:nvSpPr>
        <p:spPr>
          <a:xfrm>
            <a:off x="978281" y="1895324"/>
            <a:ext cx="4981575" cy="2321160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da-DK" sz="1800" spc="200" dirty="0">
                <a:solidFill>
                  <a:srgbClr val="037CBF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FILM</a:t>
            </a:r>
            <a:endParaRPr lang="da-DK" sz="3600" spc="200" dirty="0">
              <a:solidFill>
                <a:srgbClr val="037CBF"/>
              </a:solidFill>
              <a:latin typeface="Helvetica Neue" panose="02000503000000020004" pitchFamily="2" charset="0"/>
              <a:ea typeface="Helvetica Neue" panose="02000503000000020004" pitchFamily="2" charset="0"/>
              <a:cs typeface="Helvetica Neue" panose="02000503000000020004" pitchFamily="2" charset="0"/>
            </a:endParaRP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da-DK" sz="3600" b="1" dirty="0">
                <a:solidFill>
                  <a:schemeClr val="bg1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Hvad sker der </a:t>
            </a:r>
            <a:br>
              <a:rPr lang="da-DK" sz="3600" b="1" dirty="0">
                <a:solidFill>
                  <a:schemeClr val="bg1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</a:br>
            <a:r>
              <a:rPr lang="da-DK" sz="3600" b="1" dirty="0">
                <a:solidFill>
                  <a:schemeClr val="bg1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med madaffald?</a:t>
            </a:r>
            <a:endParaRPr lang="da-DK" sz="3600" dirty="0">
              <a:solidFill>
                <a:schemeClr val="bg1"/>
              </a:solidFill>
            </a:endParaRPr>
          </a:p>
        </p:txBody>
      </p:sp>
      <p:sp>
        <p:nvSpPr>
          <p:cNvPr id="6" name="Afrundet rektangulær billedforklaring 4">
            <a:extLst>
              <a:ext uri="{FF2B5EF4-FFF2-40B4-BE49-F238E27FC236}">
                <a16:creationId xmlns:a16="http://schemas.microsoft.com/office/drawing/2014/main" id="{7D07EA87-789E-D29B-8147-5F0C2A19583A}"/>
              </a:ext>
            </a:extLst>
          </p:cNvPr>
          <p:cNvSpPr/>
          <p:nvPr/>
        </p:nvSpPr>
        <p:spPr>
          <a:xfrm flipH="1">
            <a:off x="1055037" y="3656536"/>
            <a:ext cx="1713723" cy="644021"/>
          </a:xfrm>
          <a:prstGeom prst="wedgeRoundRectCallout">
            <a:avLst>
              <a:gd name="adj1" fmla="val -34165"/>
              <a:gd name="adj2" fmla="val 85573"/>
              <a:gd name="adj3" fmla="val 16667"/>
            </a:avLst>
          </a:prstGeom>
          <a:solidFill>
            <a:srgbClr val="017176"/>
          </a:solidFill>
          <a:ln>
            <a:solidFill>
              <a:srgbClr val="01717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da-DK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da-DK"/>
          </a:p>
        </p:txBody>
      </p:sp>
      <p:sp>
        <p:nvSpPr>
          <p:cNvPr id="15" name="Tekstfelt 7">
            <a:extLst>
              <a:ext uri="{FF2B5EF4-FFF2-40B4-BE49-F238E27FC236}">
                <a16:creationId xmlns:a16="http://schemas.microsoft.com/office/drawing/2014/main" id="{D4CB2F62-51D3-2A13-546B-5AEC49853073}"/>
              </a:ext>
            </a:extLst>
          </p:cNvPr>
          <p:cNvSpPr txBox="1"/>
          <p:nvPr/>
        </p:nvSpPr>
        <p:spPr>
          <a:xfrm>
            <a:off x="1186040" y="3716937"/>
            <a:ext cx="1558097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da-DK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a-DK" sz="1400" b="1" dirty="0">
                <a:solidFill>
                  <a:schemeClr val="bg1"/>
                </a:solidFill>
                <a:latin typeface="Bradley Hand ITC" panose="020F0502020204030204" pitchFamily="34" charset="0"/>
                <a:ea typeface="Brush Script MT" panose="03060802040406070304" pitchFamily="66" charset="-122"/>
                <a:cs typeface="Bradley Hand ITC" panose="020F0502020204030204" pitchFamily="34" charset="0"/>
              </a:rPr>
              <a:t>Jeg bliver både til grød og gødning</a:t>
            </a:r>
            <a:endParaRPr lang="da-DK" sz="1400" b="1" dirty="0">
              <a:latin typeface="Bradley Hand ITC" panose="020F0502020204030204" pitchFamily="34" charset="0"/>
              <a:ea typeface="Brush Script MT" panose="03060802040406070304" pitchFamily="66" charset="-122"/>
              <a:cs typeface="Bradley Hand ITC" panose="020F0502020204030204" pitchFamily="34" charset="0"/>
            </a:endParaRPr>
          </a:p>
        </p:txBody>
      </p:sp>
      <p:pic>
        <p:nvPicPr>
          <p:cNvPr id="21" name="Billede 20" descr="Et billede, der indeholder tekst&#10;&#10;Automatisk genereret beskrivelse">
            <a:hlinkClick r:id="rId4"/>
            <a:extLst>
              <a:ext uri="{FF2B5EF4-FFF2-40B4-BE49-F238E27FC236}">
                <a16:creationId xmlns:a16="http://schemas.microsoft.com/office/drawing/2014/main" id="{736A8A8A-9068-30C0-3B54-1E2C4363937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156423" y="2005613"/>
            <a:ext cx="7032791" cy="3743116"/>
          </a:xfrm>
          <a:prstGeom prst="rect">
            <a:avLst/>
          </a:prstGeom>
        </p:spPr>
      </p:pic>
      <p:grpSp>
        <p:nvGrpSpPr>
          <p:cNvPr id="2" name="Gruppe 1">
            <a:extLst>
              <a:ext uri="{FF2B5EF4-FFF2-40B4-BE49-F238E27FC236}">
                <a16:creationId xmlns:a16="http://schemas.microsoft.com/office/drawing/2014/main" id="{98956C88-196A-D992-5903-298BF683B327}"/>
              </a:ext>
            </a:extLst>
          </p:cNvPr>
          <p:cNvGrpSpPr/>
          <p:nvPr/>
        </p:nvGrpSpPr>
        <p:grpSpPr>
          <a:xfrm>
            <a:off x="8347519" y="3541378"/>
            <a:ext cx="866273" cy="854242"/>
            <a:chOff x="9197108" y="3604869"/>
            <a:chExt cx="866273" cy="854242"/>
          </a:xfrm>
        </p:grpSpPr>
        <p:sp>
          <p:nvSpPr>
            <p:cNvPr id="7" name="Ellipse 6">
              <a:extLst>
                <a:ext uri="{FF2B5EF4-FFF2-40B4-BE49-F238E27FC236}">
                  <a16:creationId xmlns:a16="http://schemas.microsoft.com/office/drawing/2014/main" id="{3D65A2B0-0CA0-8E69-74B3-1DF96C9DB813}"/>
                </a:ext>
              </a:extLst>
            </p:cNvPr>
            <p:cNvSpPr/>
            <p:nvPr/>
          </p:nvSpPr>
          <p:spPr>
            <a:xfrm>
              <a:off x="9197108" y="3604869"/>
              <a:ext cx="866273" cy="854242"/>
            </a:xfrm>
            <a:prstGeom prst="ellipse">
              <a:avLst/>
            </a:prstGeom>
            <a:solidFill>
              <a:srgbClr val="5A94CE"/>
            </a:solidFill>
            <a:ln>
              <a:solidFill>
                <a:srgbClr val="5A94CE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dirty="0"/>
            </a:p>
          </p:txBody>
        </p:sp>
        <p:pic>
          <p:nvPicPr>
            <p:cNvPr id="12" name="Grafik 11" descr="Afspil med massiv udfyldning">
              <a:hlinkClick r:id="rId4"/>
              <a:extLst>
                <a:ext uri="{FF2B5EF4-FFF2-40B4-BE49-F238E27FC236}">
                  <a16:creationId xmlns:a16="http://schemas.microsoft.com/office/drawing/2014/main" id="{135C1898-74D1-9183-1C87-EE395B33DF7D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9344459" y="3672529"/>
              <a:ext cx="718922" cy="718922"/>
            </a:xfrm>
            <a:prstGeom prst="rect">
              <a:avLst/>
            </a:prstGeom>
          </p:spPr>
        </p:pic>
      </p:grpSp>
      <p:pic>
        <p:nvPicPr>
          <p:cNvPr id="9" name="Billede 8" descr="Et billede, der indeholder tekst, vektorgrafik, legetøj&#10;&#10;Automatisk genereret beskrivelse">
            <a:extLst>
              <a:ext uri="{FF2B5EF4-FFF2-40B4-BE49-F238E27FC236}">
                <a16:creationId xmlns:a16="http://schemas.microsoft.com/office/drawing/2014/main" id="{5F321E5B-0A89-ADEC-231C-28CCBEB119A2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022261" y="3971300"/>
            <a:ext cx="2154196" cy="2212027"/>
          </a:xfrm>
          <a:prstGeom prst="rect">
            <a:avLst/>
          </a:prstGeom>
        </p:spPr>
      </p:pic>
      <p:sp>
        <p:nvSpPr>
          <p:cNvPr id="5" name="Tekstfelt 4">
            <a:extLst>
              <a:ext uri="{FF2B5EF4-FFF2-40B4-BE49-F238E27FC236}">
                <a16:creationId xmlns:a16="http://schemas.microsoft.com/office/drawing/2014/main" id="{B541E9E9-23DD-14C4-17A1-7B55727B9BA3}"/>
              </a:ext>
            </a:extLst>
          </p:cNvPr>
          <p:cNvSpPr txBox="1"/>
          <p:nvPr/>
        </p:nvSpPr>
        <p:spPr>
          <a:xfrm>
            <a:off x="5156423" y="5813995"/>
            <a:ext cx="319109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dirty="0">
                <a:solidFill>
                  <a:schemeClr val="bg1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https://youtu.be/rxsjkSem1pk</a:t>
            </a:r>
            <a:endParaRPr lang="da-DK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87259857"/>
      </p:ext>
    </p:extLst>
  </p:cSld>
  <p:clrMapOvr>
    <a:masterClrMapping/>
  </p:clrMapOvr>
  <p:transition spd="slow">
    <p:push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llede 1">
            <a:extLst>
              <a:ext uri="{FF2B5EF4-FFF2-40B4-BE49-F238E27FC236}">
                <a16:creationId xmlns:a16="http://schemas.microsoft.com/office/drawing/2014/main" id="{6B299B00-3C44-3F47-CDF5-95026156E15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4600" y="1470456"/>
            <a:ext cx="5711400" cy="5011577"/>
          </a:xfrm>
          <a:prstGeom prst="rect">
            <a:avLst/>
          </a:prstGeom>
        </p:spPr>
      </p:pic>
      <p:pic>
        <p:nvPicPr>
          <p:cNvPr id="3" name="Billede 2">
            <a:extLst>
              <a:ext uri="{FF2B5EF4-FFF2-40B4-BE49-F238E27FC236}">
                <a16:creationId xmlns:a16="http://schemas.microsoft.com/office/drawing/2014/main" id="{3FE60002-82C2-7D02-3CF4-5DB2A7B31C65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35000"/>
          </a:blip>
          <a:stretch>
            <a:fillRect/>
          </a:stretch>
        </p:blipFill>
        <p:spPr>
          <a:xfrm>
            <a:off x="384600" y="375967"/>
            <a:ext cx="1780785" cy="611661"/>
          </a:xfrm>
          <a:prstGeom prst="rect">
            <a:avLst/>
          </a:prstGeom>
        </p:spPr>
      </p:pic>
      <p:sp>
        <p:nvSpPr>
          <p:cNvPr id="6" name="Rektangel 5">
            <a:extLst>
              <a:ext uri="{FF2B5EF4-FFF2-40B4-BE49-F238E27FC236}">
                <a16:creationId xmlns:a16="http://schemas.microsoft.com/office/drawing/2014/main" id="{C09CAF14-39BA-6237-3959-2CC03EC48506}"/>
              </a:ext>
            </a:extLst>
          </p:cNvPr>
          <p:cNvSpPr/>
          <p:nvPr/>
        </p:nvSpPr>
        <p:spPr>
          <a:xfrm>
            <a:off x="384600" y="1470456"/>
            <a:ext cx="5711400" cy="5011577"/>
          </a:xfrm>
          <a:prstGeom prst="rect">
            <a:avLst/>
          </a:prstGeom>
          <a:solidFill>
            <a:srgbClr val="01A04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7" name="Rektangel 6">
            <a:extLst>
              <a:ext uri="{FF2B5EF4-FFF2-40B4-BE49-F238E27FC236}">
                <a16:creationId xmlns:a16="http://schemas.microsoft.com/office/drawing/2014/main" id="{76D90D9D-1FE7-AA77-A817-301500D4F0D0}"/>
              </a:ext>
            </a:extLst>
          </p:cNvPr>
          <p:cNvSpPr/>
          <p:nvPr/>
        </p:nvSpPr>
        <p:spPr>
          <a:xfrm>
            <a:off x="6096000" y="1470456"/>
            <a:ext cx="5711400" cy="5011577"/>
          </a:xfrm>
          <a:prstGeom prst="rect">
            <a:avLst/>
          </a:prstGeom>
          <a:solidFill>
            <a:srgbClr val="F3F3F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8" name="Tekstfelt 7">
            <a:extLst>
              <a:ext uri="{FF2B5EF4-FFF2-40B4-BE49-F238E27FC236}">
                <a16:creationId xmlns:a16="http://schemas.microsoft.com/office/drawing/2014/main" id="{30CDB64F-FA0E-5D8B-4261-FB5A78946BE8}"/>
              </a:ext>
            </a:extLst>
          </p:cNvPr>
          <p:cNvSpPr txBox="1"/>
          <p:nvPr/>
        </p:nvSpPr>
        <p:spPr>
          <a:xfrm>
            <a:off x="872194" y="1785889"/>
            <a:ext cx="5091113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3400" b="1" dirty="0">
                <a:solidFill>
                  <a:schemeClr val="bg1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Ja, tak</a:t>
            </a:r>
          </a:p>
        </p:txBody>
      </p:sp>
      <p:sp>
        <p:nvSpPr>
          <p:cNvPr id="9" name="Tekstfelt 8">
            <a:extLst>
              <a:ext uri="{FF2B5EF4-FFF2-40B4-BE49-F238E27FC236}">
                <a16:creationId xmlns:a16="http://schemas.microsoft.com/office/drawing/2014/main" id="{CB05570B-FD56-8918-B5DF-28223C60AE9B}"/>
              </a:ext>
            </a:extLst>
          </p:cNvPr>
          <p:cNvSpPr txBox="1"/>
          <p:nvPr/>
        </p:nvSpPr>
        <p:spPr>
          <a:xfrm>
            <a:off x="6583594" y="1785889"/>
            <a:ext cx="5091113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3400" b="1" dirty="0">
                <a:solidFill>
                  <a:srgbClr val="343232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Nej, tak</a:t>
            </a:r>
          </a:p>
        </p:txBody>
      </p:sp>
      <p:sp>
        <p:nvSpPr>
          <p:cNvPr id="10" name="Tekstfelt 9">
            <a:extLst>
              <a:ext uri="{FF2B5EF4-FFF2-40B4-BE49-F238E27FC236}">
                <a16:creationId xmlns:a16="http://schemas.microsoft.com/office/drawing/2014/main" id="{4CA1DF2A-F0F1-DE82-0EE5-64D07300DE54}"/>
              </a:ext>
            </a:extLst>
          </p:cNvPr>
          <p:cNvSpPr txBox="1"/>
          <p:nvPr/>
        </p:nvSpPr>
        <p:spPr>
          <a:xfrm>
            <a:off x="872194" y="2589460"/>
            <a:ext cx="3656944" cy="38779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da-DK" sz="1400" dirty="0">
                <a:solidFill>
                  <a:schemeClr val="bg1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Frugt og grønt </a:t>
            </a:r>
            <a:br>
              <a:rPr lang="da-DK" sz="1400" dirty="0">
                <a:solidFill>
                  <a:schemeClr val="bg1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</a:br>
            <a:endParaRPr lang="da-DK" sz="1000" dirty="0">
              <a:solidFill>
                <a:schemeClr val="bg1"/>
              </a:solidFill>
              <a:latin typeface="Helvetica Neue" panose="02000503000000020004" pitchFamily="2" charset="0"/>
              <a:ea typeface="Helvetica Neue" panose="02000503000000020004" pitchFamily="2" charset="0"/>
              <a:cs typeface="Helvetica Neue" panose="02000503000000020004" pitchFamily="2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a-DK" sz="1400" dirty="0">
                <a:solidFill>
                  <a:schemeClr val="bg1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Kaffefiltre og teposer i papir </a:t>
            </a:r>
            <a:br>
              <a:rPr lang="da-DK" sz="1400" dirty="0">
                <a:solidFill>
                  <a:schemeClr val="bg1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</a:br>
            <a:endParaRPr lang="da-DK" sz="1000" dirty="0">
              <a:solidFill>
                <a:schemeClr val="bg1"/>
              </a:solidFill>
              <a:latin typeface="Helvetica Neue" panose="02000503000000020004" pitchFamily="2" charset="0"/>
              <a:ea typeface="Helvetica Neue" panose="02000503000000020004" pitchFamily="2" charset="0"/>
              <a:cs typeface="Helvetica Neue" panose="02000503000000020004" pitchFamily="2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a-DK" sz="1400" dirty="0">
                <a:solidFill>
                  <a:schemeClr val="bg1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Æggeskaller </a:t>
            </a:r>
            <a:br>
              <a:rPr lang="da-DK" sz="1400" dirty="0">
                <a:solidFill>
                  <a:schemeClr val="bg1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</a:br>
            <a:endParaRPr lang="da-DK" sz="1000" dirty="0">
              <a:solidFill>
                <a:schemeClr val="bg1"/>
              </a:solidFill>
              <a:latin typeface="Helvetica Neue" panose="02000503000000020004" pitchFamily="2" charset="0"/>
              <a:ea typeface="Helvetica Neue" panose="02000503000000020004" pitchFamily="2" charset="0"/>
              <a:cs typeface="Helvetica Neue" panose="02000503000000020004" pitchFamily="2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a-DK" sz="1400" dirty="0">
                <a:solidFill>
                  <a:schemeClr val="bg1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Kød og pålægsrester</a:t>
            </a:r>
            <a:br>
              <a:rPr lang="da-DK" sz="1400" dirty="0">
                <a:solidFill>
                  <a:schemeClr val="bg1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</a:br>
            <a:endParaRPr lang="da-DK" sz="1000" dirty="0">
              <a:solidFill>
                <a:schemeClr val="bg1"/>
              </a:solidFill>
              <a:latin typeface="Helvetica Neue" panose="02000503000000020004" pitchFamily="2" charset="0"/>
              <a:ea typeface="Helvetica Neue" panose="02000503000000020004" pitchFamily="2" charset="0"/>
              <a:cs typeface="Helvetica Neue" panose="02000503000000020004" pitchFamily="2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a-DK" sz="1400" dirty="0">
                <a:solidFill>
                  <a:schemeClr val="bg1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Fisk og skaldyr</a:t>
            </a:r>
            <a:br>
              <a:rPr lang="da-DK" sz="1400" dirty="0">
                <a:solidFill>
                  <a:schemeClr val="bg1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</a:br>
            <a:r>
              <a:rPr lang="da-DK" sz="1000" dirty="0">
                <a:solidFill>
                  <a:schemeClr val="bg1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a-DK" sz="1400" dirty="0">
                <a:solidFill>
                  <a:schemeClr val="bg1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Mindre knogler (fjerkræ, gris, lam)</a:t>
            </a:r>
            <a:br>
              <a:rPr lang="da-DK" sz="1400" dirty="0">
                <a:solidFill>
                  <a:schemeClr val="bg1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</a:br>
            <a:endParaRPr lang="da-DK" sz="1000" dirty="0">
              <a:solidFill>
                <a:schemeClr val="bg1"/>
              </a:solidFill>
              <a:latin typeface="Helvetica Neue" panose="02000503000000020004" pitchFamily="2" charset="0"/>
              <a:ea typeface="Helvetica Neue" panose="02000503000000020004" pitchFamily="2" charset="0"/>
              <a:cs typeface="Helvetica Neue" panose="02000503000000020004" pitchFamily="2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a-DK" sz="1400" dirty="0">
                <a:solidFill>
                  <a:schemeClr val="bg1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Brød og kager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da-DK" sz="1000" dirty="0">
              <a:solidFill>
                <a:schemeClr val="bg1"/>
              </a:solidFill>
              <a:latin typeface="Helvetica Neue" panose="02000503000000020004" pitchFamily="2" charset="0"/>
              <a:ea typeface="Helvetica Neue" panose="02000503000000020004" pitchFamily="2" charset="0"/>
              <a:cs typeface="Helvetica Neue" panose="02000503000000020004" pitchFamily="2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a-DK" sz="1400" dirty="0">
                <a:solidFill>
                  <a:schemeClr val="bg1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Ris og pasta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da-DK" sz="1000" dirty="0">
              <a:solidFill>
                <a:schemeClr val="bg1"/>
              </a:solidFill>
              <a:latin typeface="Helvetica Neue" panose="02000503000000020004" pitchFamily="2" charset="0"/>
              <a:ea typeface="Helvetica Neue" panose="02000503000000020004" pitchFamily="2" charset="0"/>
              <a:cs typeface="Helvetica Neue" panose="02000503000000020004" pitchFamily="2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a-DK" sz="1400" dirty="0">
                <a:solidFill>
                  <a:schemeClr val="bg1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Ost- og mælkeprodukter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da-DK" sz="1000" dirty="0">
              <a:solidFill>
                <a:schemeClr val="bg1"/>
              </a:solidFill>
              <a:latin typeface="Helvetica Neue" panose="02000503000000020004" pitchFamily="2" charset="0"/>
              <a:ea typeface="Helvetica Neue" panose="02000503000000020004" pitchFamily="2" charset="0"/>
              <a:cs typeface="Helvetica Neue" panose="02000503000000020004" pitchFamily="2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a-DK" sz="1400" dirty="0">
                <a:solidFill>
                  <a:schemeClr val="bg1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Fedt og sovs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da-DK" sz="1600" dirty="0">
              <a:solidFill>
                <a:schemeClr val="bg1"/>
              </a:solidFill>
              <a:latin typeface="Helvetica Neue" panose="02000503000000020004" pitchFamily="2" charset="0"/>
              <a:ea typeface="Helvetica Neue" panose="02000503000000020004" pitchFamily="2" charset="0"/>
              <a:cs typeface="Helvetica Neue" panose="02000503000000020004" pitchFamily="2" charset="0"/>
            </a:endParaRPr>
          </a:p>
        </p:txBody>
      </p:sp>
      <p:sp>
        <p:nvSpPr>
          <p:cNvPr id="11" name="Tekstfelt 10">
            <a:extLst>
              <a:ext uri="{FF2B5EF4-FFF2-40B4-BE49-F238E27FC236}">
                <a16:creationId xmlns:a16="http://schemas.microsoft.com/office/drawing/2014/main" id="{F93AF938-4B2A-7F44-EB7A-B3D08AB0F0B7}"/>
              </a:ext>
            </a:extLst>
          </p:cNvPr>
          <p:cNvSpPr txBox="1"/>
          <p:nvPr/>
        </p:nvSpPr>
        <p:spPr>
          <a:xfrm>
            <a:off x="6583594" y="2589459"/>
            <a:ext cx="3656944" cy="24622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da-DK" sz="1400" dirty="0">
                <a:solidFill>
                  <a:srgbClr val="343232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Bionedbrydelig emballage</a:t>
            </a:r>
            <a:br>
              <a:rPr lang="da-DK" sz="1400" dirty="0">
                <a:solidFill>
                  <a:srgbClr val="343232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</a:br>
            <a:endParaRPr lang="da-DK" sz="1400" dirty="0">
              <a:solidFill>
                <a:srgbClr val="343232"/>
              </a:solidFill>
              <a:latin typeface="Helvetica Neue" panose="02000503000000020004" pitchFamily="2" charset="0"/>
              <a:ea typeface="Helvetica Neue" panose="02000503000000020004" pitchFamily="2" charset="0"/>
              <a:cs typeface="Helvetica Neue" panose="02000503000000020004" pitchFamily="2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a-DK" sz="1400" dirty="0">
                <a:solidFill>
                  <a:srgbClr val="343232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Vatpinde og bleer </a:t>
            </a:r>
            <a:br>
              <a:rPr lang="da-DK" sz="1400" dirty="0">
                <a:solidFill>
                  <a:srgbClr val="343232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</a:br>
            <a:endParaRPr lang="da-DK" sz="1400" dirty="0">
              <a:solidFill>
                <a:srgbClr val="343232"/>
              </a:solidFill>
              <a:latin typeface="Helvetica Neue" panose="02000503000000020004" pitchFamily="2" charset="0"/>
              <a:ea typeface="Helvetica Neue" panose="02000503000000020004" pitchFamily="2" charset="0"/>
              <a:cs typeface="Helvetica Neue" panose="02000503000000020004" pitchFamily="2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a-DK" sz="1400" dirty="0">
                <a:solidFill>
                  <a:srgbClr val="343232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Pizzabakker</a:t>
            </a:r>
            <a:br>
              <a:rPr lang="da-DK" sz="1400" dirty="0">
                <a:solidFill>
                  <a:srgbClr val="343232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</a:br>
            <a:endParaRPr lang="da-DK" sz="1400" dirty="0">
              <a:solidFill>
                <a:srgbClr val="343232"/>
              </a:solidFill>
              <a:latin typeface="Helvetica Neue" panose="02000503000000020004" pitchFamily="2" charset="0"/>
              <a:ea typeface="Helvetica Neue" panose="02000503000000020004" pitchFamily="2" charset="0"/>
              <a:cs typeface="Helvetica Neue" panose="02000503000000020004" pitchFamily="2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a-DK" sz="1400" dirty="0">
                <a:solidFill>
                  <a:srgbClr val="343232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Potteplanter</a:t>
            </a:r>
            <a:br>
              <a:rPr lang="da-DK" sz="1400" dirty="0">
                <a:solidFill>
                  <a:srgbClr val="343232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</a:br>
            <a:endParaRPr lang="da-DK" sz="1400" dirty="0">
              <a:solidFill>
                <a:srgbClr val="343232"/>
              </a:solidFill>
              <a:latin typeface="Helvetica Neue" panose="02000503000000020004" pitchFamily="2" charset="0"/>
              <a:ea typeface="Helvetica Neue" panose="02000503000000020004" pitchFamily="2" charset="0"/>
              <a:cs typeface="Helvetica Neue" panose="02000503000000020004" pitchFamily="2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a-DK" sz="1400" dirty="0">
                <a:solidFill>
                  <a:srgbClr val="343232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Dyrestrøelse og kattegrus </a:t>
            </a:r>
            <a:br>
              <a:rPr lang="da-DK" sz="1400" dirty="0">
                <a:solidFill>
                  <a:srgbClr val="343232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</a:br>
            <a:endParaRPr lang="da-DK" sz="1400" dirty="0">
              <a:solidFill>
                <a:srgbClr val="343232"/>
              </a:solidFill>
              <a:latin typeface="Helvetica Neue" panose="02000503000000020004" pitchFamily="2" charset="0"/>
              <a:ea typeface="Helvetica Neue" panose="02000503000000020004" pitchFamily="2" charset="0"/>
              <a:cs typeface="Helvetica Neue" panose="02000503000000020004" pitchFamily="2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a-DK" sz="1400" dirty="0">
                <a:solidFill>
                  <a:srgbClr val="343232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Servietter</a:t>
            </a:r>
          </a:p>
        </p:txBody>
      </p:sp>
      <p:pic>
        <p:nvPicPr>
          <p:cNvPr id="12" name="Billede 11">
            <a:extLst>
              <a:ext uri="{FF2B5EF4-FFF2-40B4-BE49-F238E27FC236}">
                <a16:creationId xmlns:a16="http://schemas.microsoft.com/office/drawing/2014/main" id="{932F93F3-FDAB-FEF4-5D7E-0E9CDA03C70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486899" y="1136929"/>
            <a:ext cx="2705101" cy="615553"/>
          </a:xfrm>
          <a:prstGeom prst="rect">
            <a:avLst/>
          </a:prstGeom>
        </p:spPr>
      </p:pic>
      <p:sp>
        <p:nvSpPr>
          <p:cNvPr id="13" name="Tekstfelt 12">
            <a:extLst>
              <a:ext uri="{FF2B5EF4-FFF2-40B4-BE49-F238E27FC236}">
                <a16:creationId xmlns:a16="http://schemas.microsoft.com/office/drawing/2014/main" id="{3F87A1E6-C345-A54C-AA2A-4138BE6C416F}"/>
              </a:ext>
            </a:extLst>
          </p:cNvPr>
          <p:cNvSpPr txBox="1"/>
          <p:nvPr/>
        </p:nvSpPr>
        <p:spPr>
          <a:xfrm>
            <a:off x="9817893" y="1255109"/>
            <a:ext cx="5091113" cy="3730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b="1" dirty="0">
                <a:solidFill>
                  <a:schemeClr val="bg1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Madaffald</a:t>
            </a:r>
          </a:p>
        </p:txBody>
      </p:sp>
      <p:sp>
        <p:nvSpPr>
          <p:cNvPr id="5" name="Rektangel 4">
            <a:extLst>
              <a:ext uri="{FF2B5EF4-FFF2-40B4-BE49-F238E27FC236}">
                <a16:creationId xmlns:a16="http://schemas.microsoft.com/office/drawing/2014/main" id="{C1F2C87A-D51E-327B-740D-96F08313DF29}"/>
              </a:ext>
            </a:extLst>
          </p:cNvPr>
          <p:cNvSpPr/>
          <p:nvPr/>
        </p:nvSpPr>
        <p:spPr>
          <a:xfrm>
            <a:off x="11674264" y="3801882"/>
            <a:ext cx="131581" cy="377299"/>
          </a:xfrm>
          <a:prstGeom prst="rect">
            <a:avLst/>
          </a:prstGeom>
          <a:solidFill>
            <a:srgbClr val="F3F3F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5716642"/>
      </p:ext>
    </p:extLst>
  </p:cSld>
  <p:clrMapOvr>
    <a:masterClrMapping/>
  </p:clrMapOvr>
  <p:transition spd="slow">
    <p:push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Billede 12">
            <a:extLst>
              <a:ext uri="{FF2B5EF4-FFF2-40B4-BE49-F238E27FC236}">
                <a16:creationId xmlns:a16="http://schemas.microsoft.com/office/drawing/2014/main" id="{37625901-D014-40DD-08A9-E0C1A4825E3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4600" y="1470456"/>
            <a:ext cx="11438432" cy="5011577"/>
          </a:xfrm>
          <a:prstGeom prst="rect">
            <a:avLst/>
          </a:prstGeom>
        </p:spPr>
      </p:pic>
      <p:pic>
        <p:nvPicPr>
          <p:cNvPr id="3" name="Billede 2">
            <a:extLst>
              <a:ext uri="{FF2B5EF4-FFF2-40B4-BE49-F238E27FC236}">
                <a16:creationId xmlns:a16="http://schemas.microsoft.com/office/drawing/2014/main" id="{4650986D-C6B1-283A-1D26-F96E10B9D03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4600" y="375967"/>
            <a:ext cx="1780785" cy="611661"/>
          </a:xfrm>
          <a:prstGeom prst="rect">
            <a:avLst/>
          </a:prstGeom>
        </p:spPr>
      </p:pic>
      <p:sp>
        <p:nvSpPr>
          <p:cNvPr id="4" name="Titel 1">
            <a:extLst>
              <a:ext uri="{FF2B5EF4-FFF2-40B4-BE49-F238E27FC236}">
                <a16:creationId xmlns:a16="http://schemas.microsoft.com/office/drawing/2014/main" id="{331CDBAD-2069-5D5F-1F06-6E114DB464EC}"/>
              </a:ext>
            </a:extLst>
          </p:cNvPr>
          <p:cNvSpPr txBox="1">
            <a:spLocks/>
          </p:cNvSpPr>
          <p:nvPr/>
        </p:nvSpPr>
        <p:spPr>
          <a:xfrm>
            <a:off x="827504" y="1913524"/>
            <a:ext cx="10515600" cy="1325563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a-DK" sz="3400" b="1" dirty="0">
                <a:solidFill>
                  <a:schemeClr val="bg1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Madaffald bliver til </a:t>
            </a:r>
          </a:p>
          <a:p>
            <a:r>
              <a:rPr lang="da-DK" sz="3400" b="1" dirty="0">
                <a:solidFill>
                  <a:schemeClr val="bg1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biogas og gødning</a:t>
            </a:r>
            <a:endParaRPr lang="da-DK" sz="3400" dirty="0">
              <a:solidFill>
                <a:schemeClr val="bg1"/>
              </a:solidFill>
            </a:endParaRPr>
          </a:p>
        </p:txBody>
      </p:sp>
      <p:sp>
        <p:nvSpPr>
          <p:cNvPr id="5" name="Tekstfelt 4">
            <a:extLst>
              <a:ext uri="{FF2B5EF4-FFF2-40B4-BE49-F238E27FC236}">
                <a16:creationId xmlns:a16="http://schemas.microsoft.com/office/drawing/2014/main" id="{EAB1B03F-8974-7DD7-0449-4FC278D26EC8}"/>
              </a:ext>
            </a:extLst>
          </p:cNvPr>
          <p:cNvSpPr txBox="1"/>
          <p:nvPr/>
        </p:nvSpPr>
        <p:spPr>
          <a:xfrm>
            <a:off x="827504" y="3239087"/>
            <a:ext cx="5867764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1400" dirty="0">
                <a:solidFill>
                  <a:schemeClr val="bg1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Vores madaffald er fuld af energi, når vi sorterer det fra!</a:t>
            </a:r>
          </a:p>
          <a:p>
            <a:endParaRPr lang="da-DK" sz="1400" dirty="0">
              <a:solidFill>
                <a:schemeClr val="bg1"/>
              </a:solidFill>
              <a:latin typeface="Helvetica Neue" panose="02000503000000020004" pitchFamily="2" charset="0"/>
              <a:ea typeface="Helvetica Neue" panose="02000503000000020004" pitchFamily="2" charset="0"/>
              <a:cs typeface="Helvetica Neue" panose="02000503000000020004" pitchFamily="2" charset="0"/>
            </a:endParaRPr>
          </a:p>
          <a:p>
            <a:r>
              <a:rPr lang="da-DK" sz="1400" dirty="0">
                <a:solidFill>
                  <a:schemeClr val="bg1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Madaffaldet bliver kørt til et biogasanlæg, hvor det via en naturlig biologisk proces omdannes til biogas. Biogas kan bruges til opvarmning i stedet for naturgas.</a:t>
            </a:r>
          </a:p>
          <a:p>
            <a:endParaRPr lang="da-DK" sz="1400" dirty="0">
              <a:solidFill>
                <a:schemeClr val="bg1"/>
              </a:solidFill>
              <a:latin typeface="Helvetica Neue" panose="02000503000000020004" pitchFamily="2" charset="0"/>
              <a:ea typeface="Helvetica Neue" panose="02000503000000020004" pitchFamily="2" charset="0"/>
              <a:cs typeface="Helvetica Neue" panose="02000503000000020004" pitchFamily="2" charset="0"/>
            </a:endParaRPr>
          </a:p>
          <a:p>
            <a:r>
              <a:rPr lang="da-DK" sz="1400" dirty="0">
                <a:solidFill>
                  <a:schemeClr val="bg1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Når madaffaldet ikke afgiver mere biogas, er der stadig masser af næringsstoffer i. Derfor bliver resten spredt på landmandens marker som gødning. </a:t>
            </a:r>
          </a:p>
          <a:p>
            <a:endParaRPr lang="da-DK" sz="1400" dirty="0">
              <a:solidFill>
                <a:schemeClr val="bg1"/>
              </a:solidFill>
              <a:latin typeface="Helvetica Neue" panose="02000503000000020004" pitchFamily="2" charset="0"/>
              <a:ea typeface="Helvetica Neue" panose="02000503000000020004" pitchFamily="2" charset="0"/>
              <a:cs typeface="Helvetica Neue" panose="02000503000000020004" pitchFamily="2" charset="0"/>
            </a:endParaRPr>
          </a:p>
          <a:p>
            <a:r>
              <a:rPr lang="da-DK" sz="1400" dirty="0">
                <a:solidFill>
                  <a:schemeClr val="bg1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På den måde indgår næringsstofferne fra madaffaldet i det biologiske kredsløb igen.</a:t>
            </a:r>
          </a:p>
        </p:txBody>
      </p:sp>
      <p:sp>
        <p:nvSpPr>
          <p:cNvPr id="8" name="Afrundet rektangulær billedforklaring 4">
            <a:extLst>
              <a:ext uri="{FF2B5EF4-FFF2-40B4-BE49-F238E27FC236}">
                <a16:creationId xmlns:a16="http://schemas.microsoft.com/office/drawing/2014/main" id="{2C9306AE-B3A3-A623-E852-5F0099DB88F8}"/>
              </a:ext>
            </a:extLst>
          </p:cNvPr>
          <p:cNvSpPr/>
          <p:nvPr/>
        </p:nvSpPr>
        <p:spPr>
          <a:xfrm flipH="1">
            <a:off x="8283220" y="453354"/>
            <a:ext cx="1713723" cy="644021"/>
          </a:xfrm>
          <a:prstGeom prst="wedgeRoundRectCallout">
            <a:avLst>
              <a:gd name="adj1" fmla="val -34165"/>
              <a:gd name="adj2" fmla="val 85573"/>
              <a:gd name="adj3" fmla="val 16667"/>
            </a:avLst>
          </a:prstGeom>
          <a:solidFill>
            <a:srgbClr val="017176"/>
          </a:solidFill>
          <a:ln>
            <a:solidFill>
              <a:srgbClr val="01717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da-DK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da-DK"/>
          </a:p>
        </p:txBody>
      </p:sp>
      <p:sp>
        <p:nvSpPr>
          <p:cNvPr id="10" name="Tekstfelt 7">
            <a:extLst>
              <a:ext uri="{FF2B5EF4-FFF2-40B4-BE49-F238E27FC236}">
                <a16:creationId xmlns:a16="http://schemas.microsoft.com/office/drawing/2014/main" id="{97F0A7D3-AEED-BAF1-9D05-8CCA46F004CC}"/>
              </a:ext>
            </a:extLst>
          </p:cNvPr>
          <p:cNvSpPr txBox="1"/>
          <p:nvPr/>
        </p:nvSpPr>
        <p:spPr>
          <a:xfrm>
            <a:off x="8414223" y="513755"/>
            <a:ext cx="1558097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da-DK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a-DK" sz="1400" b="1" dirty="0">
                <a:solidFill>
                  <a:schemeClr val="bg1"/>
                </a:solidFill>
                <a:latin typeface="Bradley Hand ITC" panose="020F0502020204030204" pitchFamily="34" charset="0"/>
                <a:ea typeface="Brush Script MT" panose="03060802040406070304" pitchFamily="66" charset="-122"/>
                <a:cs typeface="Bradley Hand ITC" panose="020F0502020204030204" pitchFamily="34" charset="0"/>
              </a:rPr>
              <a:t>Puha der er meget gas i mig</a:t>
            </a:r>
            <a:endParaRPr lang="da-DK" sz="1400" b="1" dirty="0">
              <a:latin typeface="Bradley Hand ITC" panose="020F0502020204030204" pitchFamily="34" charset="0"/>
              <a:ea typeface="Brush Script MT" panose="03060802040406070304" pitchFamily="66" charset="-122"/>
              <a:cs typeface="Bradley Hand ITC" panose="020F0502020204030204" pitchFamily="34" charset="0"/>
            </a:endParaRPr>
          </a:p>
        </p:txBody>
      </p:sp>
      <p:pic>
        <p:nvPicPr>
          <p:cNvPr id="14" name="Billede 13" descr="Et billede, der indeholder jord, udendørs, sten, stenfyldt&#10;&#10;Automatisk genereret beskrivelse">
            <a:extLst>
              <a:ext uri="{FF2B5EF4-FFF2-40B4-BE49-F238E27FC236}">
                <a16:creationId xmlns:a16="http://schemas.microsoft.com/office/drawing/2014/main" id="{42083CE2-8EFB-2040-1148-0E5D6C936CA2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b="30177"/>
          <a:stretch/>
        </p:blipFill>
        <p:spPr>
          <a:xfrm>
            <a:off x="6945339" y="2464873"/>
            <a:ext cx="5246661" cy="3499200"/>
          </a:xfrm>
          <a:prstGeom prst="rect">
            <a:avLst/>
          </a:prstGeom>
        </p:spPr>
      </p:pic>
      <p:pic>
        <p:nvPicPr>
          <p:cNvPr id="11" name="Billede 10" descr="Et billede, der indeholder tekst, sæde, vektorgrafik&#10;&#10;Automatisk genereret beskrivelse">
            <a:extLst>
              <a:ext uri="{FF2B5EF4-FFF2-40B4-BE49-F238E27FC236}">
                <a16:creationId xmlns:a16="http://schemas.microsoft.com/office/drawing/2014/main" id="{2FB8AF4C-003B-9FBD-3E48-E3F85717CFF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204062" y="724745"/>
            <a:ext cx="2006845" cy="22144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9234940"/>
      </p:ext>
    </p:extLst>
  </p:cSld>
  <p:clrMapOvr>
    <a:masterClrMapping/>
  </p:clrMapOvr>
  <p:transition spd="slow">
    <p:push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Billede 12">
            <a:extLst>
              <a:ext uri="{FF2B5EF4-FFF2-40B4-BE49-F238E27FC236}">
                <a16:creationId xmlns:a16="http://schemas.microsoft.com/office/drawing/2014/main" id="{37625901-D014-40DD-08A9-E0C1A4825E3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4599" y="1470456"/>
            <a:ext cx="11406348" cy="5011577"/>
          </a:xfrm>
          <a:prstGeom prst="rect">
            <a:avLst/>
          </a:prstGeom>
        </p:spPr>
      </p:pic>
      <p:pic>
        <p:nvPicPr>
          <p:cNvPr id="3" name="Billede 2">
            <a:extLst>
              <a:ext uri="{FF2B5EF4-FFF2-40B4-BE49-F238E27FC236}">
                <a16:creationId xmlns:a16="http://schemas.microsoft.com/office/drawing/2014/main" id="{4650986D-C6B1-283A-1D26-F96E10B9D03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4600" y="375967"/>
            <a:ext cx="1780785" cy="611661"/>
          </a:xfrm>
          <a:prstGeom prst="rect">
            <a:avLst/>
          </a:prstGeom>
        </p:spPr>
      </p:pic>
      <p:sp>
        <p:nvSpPr>
          <p:cNvPr id="4" name="Titel 1">
            <a:extLst>
              <a:ext uri="{FF2B5EF4-FFF2-40B4-BE49-F238E27FC236}">
                <a16:creationId xmlns:a16="http://schemas.microsoft.com/office/drawing/2014/main" id="{331CDBAD-2069-5D5F-1F06-6E114DB464EC}"/>
              </a:ext>
            </a:extLst>
          </p:cNvPr>
          <p:cNvSpPr txBox="1">
            <a:spLocks/>
          </p:cNvSpPr>
          <p:nvPr/>
        </p:nvSpPr>
        <p:spPr>
          <a:xfrm>
            <a:off x="827504" y="1913524"/>
            <a:ext cx="10515600" cy="1325563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a-DK" sz="3400" b="1" dirty="0">
                <a:solidFill>
                  <a:schemeClr val="bg1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Stop madspild</a:t>
            </a:r>
            <a:endParaRPr lang="da-DK" sz="3400" dirty="0">
              <a:solidFill>
                <a:schemeClr val="bg1"/>
              </a:solidFill>
            </a:endParaRPr>
          </a:p>
        </p:txBody>
      </p:sp>
      <p:sp>
        <p:nvSpPr>
          <p:cNvPr id="5" name="Tekstfelt 4">
            <a:extLst>
              <a:ext uri="{FF2B5EF4-FFF2-40B4-BE49-F238E27FC236}">
                <a16:creationId xmlns:a16="http://schemas.microsoft.com/office/drawing/2014/main" id="{EAB1B03F-8974-7DD7-0449-4FC278D26EC8}"/>
              </a:ext>
            </a:extLst>
          </p:cNvPr>
          <p:cNvSpPr txBox="1"/>
          <p:nvPr/>
        </p:nvSpPr>
        <p:spPr>
          <a:xfrm>
            <a:off x="827504" y="2698303"/>
            <a:ext cx="5209131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1400" b="0" i="0" u="none" strike="noStrike" dirty="0">
                <a:solidFill>
                  <a:schemeClr val="bg1"/>
                </a:solidFill>
                <a:effectLst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Selv om madaffald kan bruges til ny energi, er det stadig bedst, at vi spiser maden – i stedet for at smide den ud.</a:t>
            </a:r>
          </a:p>
          <a:p>
            <a:endParaRPr lang="da-DK" sz="1400" dirty="0">
              <a:solidFill>
                <a:schemeClr val="bg1"/>
              </a:solidFill>
              <a:latin typeface="Helvetica Neue" panose="02000503000000020004" pitchFamily="2" charset="0"/>
              <a:ea typeface="Helvetica Neue" panose="02000503000000020004" pitchFamily="2" charset="0"/>
              <a:cs typeface="Helvetica Neue" panose="02000503000000020004" pitchFamily="2" charset="0"/>
            </a:endParaRPr>
          </a:p>
          <a:p>
            <a:r>
              <a:rPr lang="da-DK" sz="1400" dirty="0">
                <a:solidFill>
                  <a:schemeClr val="bg1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I Danmark smider vi alt for meget mad ud. Hver dansker smider 47 kg spiselig mad ud om året!</a:t>
            </a:r>
          </a:p>
          <a:p>
            <a:endParaRPr lang="da-DK" sz="1400" dirty="0">
              <a:solidFill>
                <a:schemeClr val="bg1"/>
              </a:solidFill>
              <a:latin typeface="Helvetica Neue" panose="02000503000000020004" pitchFamily="2" charset="0"/>
              <a:ea typeface="Helvetica Neue" panose="02000503000000020004" pitchFamily="2" charset="0"/>
              <a:cs typeface="Helvetica Neue" panose="02000503000000020004" pitchFamily="2" charset="0"/>
            </a:endParaRPr>
          </a:p>
          <a:p>
            <a:r>
              <a:rPr lang="da-DK" sz="1400" dirty="0">
                <a:solidFill>
                  <a:schemeClr val="bg1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Madspild er dyrt. Det koster nemlig både for din pengepung og miljøet, når vi har brugt penge og energi på at producere mad, som ingen spiser.</a:t>
            </a:r>
          </a:p>
          <a:p>
            <a:endParaRPr lang="da-DK" sz="1400" dirty="0">
              <a:solidFill>
                <a:schemeClr val="bg1"/>
              </a:solidFill>
              <a:latin typeface="Helvetica Neue" panose="02000503000000020004" pitchFamily="2" charset="0"/>
              <a:ea typeface="Helvetica Neue" panose="02000503000000020004" pitchFamily="2" charset="0"/>
              <a:cs typeface="Helvetica Neue" panose="02000503000000020004" pitchFamily="2" charset="0"/>
            </a:endParaRPr>
          </a:p>
          <a:p>
            <a:r>
              <a:rPr lang="da-DK" sz="1400" dirty="0">
                <a:solidFill>
                  <a:schemeClr val="bg1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Det er vigtigt at sortere madaffald rigtigt, men det er vigtigere at undgå madspild. </a:t>
            </a:r>
          </a:p>
        </p:txBody>
      </p:sp>
      <p:pic>
        <p:nvPicPr>
          <p:cNvPr id="6" name="Billede 5">
            <a:extLst>
              <a:ext uri="{FF2B5EF4-FFF2-40B4-BE49-F238E27FC236}">
                <a16:creationId xmlns:a16="http://schemas.microsoft.com/office/drawing/2014/main" id="{698C6329-7352-4D78-3C03-2C47527A84C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" y="5702737"/>
            <a:ext cx="5538866" cy="611661"/>
          </a:xfrm>
          <a:prstGeom prst="rect">
            <a:avLst/>
          </a:prstGeom>
        </p:spPr>
      </p:pic>
      <p:sp>
        <p:nvSpPr>
          <p:cNvPr id="7" name="Tekstfelt 6">
            <a:extLst>
              <a:ext uri="{FF2B5EF4-FFF2-40B4-BE49-F238E27FC236}">
                <a16:creationId xmlns:a16="http://schemas.microsoft.com/office/drawing/2014/main" id="{62C951C7-ED98-04F1-B34E-6289E146F4D0}"/>
              </a:ext>
            </a:extLst>
          </p:cNvPr>
          <p:cNvSpPr txBox="1"/>
          <p:nvPr/>
        </p:nvSpPr>
        <p:spPr>
          <a:xfrm>
            <a:off x="384600" y="5838028"/>
            <a:ext cx="6097656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a-DK" sz="1400" dirty="0">
                <a:solidFill>
                  <a:schemeClr val="bg1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Til klassen: </a:t>
            </a:r>
            <a:r>
              <a:rPr lang="da-DK" sz="1400" b="1" dirty="0">
                <a:solidFill>
                  <a:schemeClr val="bg1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Hvad kan du selv gøre for stoppe madspild? </a:t>
            </a:r>
          </a:p>
        </p:txBody>
      </p:sp>
      <p:pic>
        <p:nvPicPr>
          <p:cNvPr id="12" name="Billede 11" descr="Et billede, der indeholder tekst, skilt&#10;&#10;Automatisk genereret beskrivelse">
            <a:extLst>
              <a:ext uri="{FF2B5EF4-FFF2-40B4-BE49-F238E27FC236}">
                <a16:creationId xmlns:a16="http://schemas.microsoft.com/office/drawing/2014/main" id="{E1080969-5420-E3A8-5AFF-2FE77BFA104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156021" y="1971207"/>
            <a:ext cx="4226786" cy="40323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6299793"/>
      </p:ext>
    </p:extLst>
  </p:cSld>
  <p:clrMapOvr>
    <a:masterClrMapping/>
  </p:clrMapOvr>
  <p:transition spd="slow">
    <p:push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Billede 12">
            <a:extLst>
              <a:ext uri="{FF2B5EF4-FFF2-40B4-BE49-F238E27FC236}">
                <a16:creationId xmlns:a16="http://schemas.microsoft.com/office/drawing/2014/main" id="{37625901-D014-40DD-08A9-E0C1A4825E3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4599" y="1470456"/>
            <a:ext cx="11406348" cy="5011577"/>
          </a:xfrm>
          <a:prstGeom prst="rect">
            <a:avLst/>
          </a:prstGeom>
        </p:spPr>
      </p:pic>
      <p:pic>
        <p:nvPicPr>
          <p:cNvPr id="3" name="Billede 2">
            <a:extLst>
              <a:ext uri="{FF2B5EF4-FFF2-40B4-BE49-F238E27FC236}">
                <a16:creationId xmlns:a16="http://schemas.microsoft.com/office/drawing/2014/main" id="{4650986D-C6B1-283A-1D26-F96E10B9D03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4600" y="375967"/>
            <a:ext cx="1780785" cy="611661"/>
          </a:xfrm>
          <a:prstGeom prst="rect">
            <a:avLst/>
          </a:prstGeom>
        </p:spPr>
      </p:pic>
      <p:sp>
        <p:nvSpPr>
          <p:cNvPr id="6" name="Titel 1">
            <a:extLst>
              <a:ext uri="{FF2B5EF4-FFF2-40B4-BE49-F238E27FC236}">
                <a16:creationId xmlns:a16="http://schemas.microsoft.com/office/drawing/2014/main" id="{554AC25D-4CAA-F1FA-33A2-8110D9A3F508}"/>
              </a:ext>
            </a:extLst>
          </p:cNvPr>
          <p:cNvSpPr txBox="1">
            <a:spLocks/>
          </p:cNvSpPr>
          <p:nvPr/>
        </p:nvSpPr>
        <p:spPr>
          <a:xfrm>
            <a:off x="827504" y="1913524"/>
            <a:ext cx="10515600" cy="1325563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a-DK" sz="3400" b="1" dirty="0">
                <a:solidFill>
                  <a:schemeClr val="bg1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Mad i affaldshierarkiet</a:t>
            </a:r>
            <a:endParaRPr lang="da-DK" sz="3400" dirty="0">
              <a:solidFill>
                <a:schemeClr val="bg1"/>
              </a:solidFill>
            </a:endParaRPr>
          </a:p>
        </p:txBody>
      </p:sp>
      <p:sp>
        <p:nvSpPr>
          <p:cNvPr id="8" name="Tekstfelt 7">
            <a:extLst>
              <a:ext uri="{FF2B5EF4-FFF2-40B4-BE49-F238E27FC236}">
                <a16:creationId xmlns:a16="http://schemas.microsoft.com/office/drawing/2014/main" id="{B14D5602-6303-D7B8-65B6-73568408A8D8}"/>
              </a:ext>
            </a:extLst>
          </p:cNvPr>
          <p:cNvSpPr txBox="1"/>
          <p:nvPr/>
        </p:nvSpPr>
        <p:spPr>
          <a:xfrm>
            <a:off x="848895" y="2925331"/>
            <a:ext cx="4559643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da-DK" sz="1400" dirty="0">
                <a:solidFill>
                  <a:schemeClr val="bg1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Når madaffald omdannes til biogas, udnytter vi energien. Det er næstnederste trin i affaldshierarkiet.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da-DK" sz="1400" dirty="0">
              <a:solidFill>
                <a:schemeClr val="bg1"/>
              </a:solidFill>
              <a:latin typeface="Helvetica Neue" panose="02000503000000020004" pitchFamily="2" charset="0"/>
              <a:ea typeface="Helvetica Neue" panose="02000503000000020004" pitchFamily="2" charset="0"/>
              <a:cs typeface="Helvetica Neue" panose="02000503000000020004" pitchFamily="2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a-DK" sz="1400" dirty="0">
                <a:solidFill>
                  <a:schemeClr val="bg1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Når vi forebygger madspild, er det forebyggelse – det allerøverste trin i hierarkiet!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da-DK" sz="1400" dirty="0">
              <a:solidFill>
                <a:schemeClr val="bg1"/>
              </a:solidFill>
              <a:latin typeface="Helvetica Neue" panose="02000503000000020004" pitchFamily="2" charset="0"/>
              <a:ea typeface="Helvetica Neue" panose="02000503000000020004" pitchFamily="2" charset="0"/>
              <a:cs typeface="Helvetica Neue" panose="02000503000000020004" pitchFamily="2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a-DK" sz="1400" dirty="0">
                <a:solidFill>
                  <a:schemeClr val="bg1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Ved at bekæmpe madspild, hopper vi højt i affaldshierarkiet! </a:t>
            </a:r>
          </a:p>
        </p:txBody>
      </p:sp>
      <p:pic>
        <p:nvPicPr>
          <p:cNvPr id="11" name="Billede 10">
            <a:extLst>
              <a:ext uri="{FF2B5EF4-FFF2-40B4-BE49-F238E27FC236}">
                <a16:creationId xmlns:a16="http://schemas.microsoft.com/office/drawing/2014/main" id="{206E1BCE-8F73-F790-84BD-F12FE56C2F59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5909440" y="1351250"/>
            <a:ext cx="5665812" cy="4918407"/>
          </a:xfrm>
          <a:prstGeom prst="rect">
            <a:avLst/>
          </a:prstGeom>
        </p:spPr>
      </p:pic>
      <p:sp>
        <p:nvSpPr>
          <p:cNvPr id="14" name="Afrundet rektangulær billedforklaring 4">
            <a:extLst>
              <a:ext uri="{FF2B5EF4-FFF2-40B4-BE49-F238E27FC236}">
                <a16:creationId xmlns:a16="http://schemas.microsoft.com/office/drawing/2014/main" id="{451E4523-09F6-43E7-A87D-5B95D021D471}"/>
              </a:ext>
            </a:extLst>
          </p:cNvPr>
          <p:cNvSpPr/>
          <p:nvPr/>
        </p:nvSpPr>
        <p:spPr>
          <a:xfrm flipH="1">
            <a:off x="8229600" y="196770"/>
            <a:ext cx="1490638" cy="644021"/>
          </a:xfrm>
          <a:prstGeom prst="wedgeRoundRectCallout">
            <a:avLst>
              <a:gd name="adj1" fmla="val -34165"/>
              <a:gd name="adj2" fmla="val 85573"/>
              <a:gd name="adj3" fmla="val 16667"/>
            </a:avLst>
          </a:prstGeom>
          <a:solidFill>
            <a:srgbClr val="017176"/>
          </a:solidFill>
          <a:ln>
            <a:solidFill>
              <a:srgbClr val="01717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da-DK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da-DK" dirty="0"/>
          </a:p>
        </p:txBody>
      </p:sp>
      <p:sp>
        <p:nvSpPr>
          <p:cNvPr id="16" name="Tekstfelt 7">
            <a:extLst>
              <a:ext uri="{FF2B5EF4-FFF2-40B4-BE49-F238E27FC236}">
                <a16:creationId xmlns:a16="http://schemas.microsoft.com/office/drawing/2014/main" id="{5C8438C1-3019-55CC-459C-BDF45C763C78}"/>
              </a:ext>
            </a:extLst>
          </p:cNvPr>
          <p:cNvSpPr txBox="1"/>
          <p:nvPr/>
        </p:nvSpPr>
        <p:spPr>
          <a:xfrm>
            <a:off x="8316635" y="257171"/>
            <a:ext cx="1558097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da-DK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a-DK" sz="1400" b="1" dirty="0">
                <a:solidFill>
                  <a:schemeClr val="bg1"/>
                </a:solidFill>
                <a:latin typeface="Bradley Hand ITC" panose="020F0502020204030204" pitchFamily="34" charset="0"/>
                <a:ea typeface="Brush Script MT" panose="03060802040406070304" pitchFamily="66" charset="-122"/>
                <a:cs typeface="Bradley Hand ITC" panose="020F0502020204030204" pitchFamily="34" charset="0"/>
              </a:rPr>
              <a:t>Tjek lige mit højdespring her</a:t>
            </a:r>
            <a:endParaRPr lang="da-DK" sz="1400" b="1" dirty="0">
              <a:latin typeface="Bradley Hand ITC" panose="020F0502020204030204" pitchFamily="34" charset="0"/>
              <a:ea typeface="Brush Script MT" panose="03060802040406070304" pitchFamily="66" charset="-122"/>
              <a:cs typeface="Bradley Hand ITC" panose="020F0502020204030204" pitchFamily="34" charset="0"/>
            </a:endParaRPr>
          </a:p>
        </p:txBody>
      </p:sp>
      <p:sp>
        <p:nvSpPr>
          <p:cNvPr id="23" name="Cirkulær pil 22">
            <a:extLst>
              <a:ext uri="{FF2B5EF4-FFF2-40B4-BE49-F238E27FC236}">
                <a16:creationId xmlns:a16="http://schemas.microsoft.com/office/drawing/2014/main" id="{57DF8CFF-F49B-EF91-8B4A-761F7CEC35F1}"/>
              </a:ext>
            </a:extLst>
          </p:cNvPr>
          <p:cNvSpPr/>
          <p:nvPr/>
        </p:nvSpPr>
        <p:spPr>
          <a:xfrm rot="5400000" flipH="1">
            <a:off x="8791730" y="1570294"/>
            <a:ext cx="3272279" cy="3272279"/>
          </a:xfrm>
          <a:prstGeom prst="circular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>
              <a:solidFill>
                <a:schemeClr val="tx1"/>
              </a:solidFill>
            </a:endParaRPr>
          </a:p>
        </p:txBody>
      </p:sp>
      <p:pic>
        <p:nvPicPr>
          <p:cNvPr id="17" name="Billede 16" descr="Et billede, der indeholder tekst, sæde, vektorgrafik&#10;&#10;Automatisk genereret beskrivelse">
            <a:extLst>
              <a:ext uri="{FF2B5EF4-FFF2-40B4-BE49-F238E27FC236}">
                <a16:creationId xmlns:a16="http://schemas.microsoft.com/office/drawing/2014/main" id="{04E5A272-6FD7-67EC-82C5-0610209EF54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962599" y="503381"/>
            <a:ext cx="1751346" cy="1932519"/>
          </a:xfrm>
          <a:prstGeom prst="rect">
            <a:avLst/>
          </a:prstGeom>
        </p:spPr>
      </p:pic>
      <p:pic>
        <p:nvPicPr>
          <p:cNvPr id="2" name="Billede 1" descr="Et billede, der indeholder tekst, vektorgrafik, legetøj&#10;&#10;Automatisk genereret beskrivelse">
            <a:extLst>
              <a:ext uri="{FF2B5EF4-FFF2-40B4-BE49-F238E27FC236}">
                <a16:creationId xmlns:a16="http://schemas.microsoft.com/office/drawing/2014/main" id="{5F5C3275-FC16-76BA-1A33-266D89EDB49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384268" y="3976383"/>
            <a:ext cx="1442758" cy="14814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5010984"/>
      </p:ext>
    </p:extLst>
  </p:cSld>
  <p:clrMapOvr>
    <a:masterClrMapping/>
  </p:clrMapOvr>
  <p:transition spd="slow">
    <p:push/>
  </p:transition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2895</TotalTime>
  <Words>1553</Words>
  <Application>Microsoft Office PowerPoint</Application>
  <PresentationFormat>Widescreen</PresentationFormat>
  <Paragraphs>177</Paragraphs>
  <Slides>19</Slides>
  <Notes>2</Notes>
  <HiddenSlides>2</HiddenSlides>
  <MMClips>0</MMClips>
  <ScaleCrop>false</ScaleCrop>
  <HeadingPairs>
    <vt:vector size="6" baseType="variant">
      <vt:variant>
        <vt:lpstr>Benyttede skrifttyper</vt:lpstr>
      </vt:variant>
      <vt:variant>
        <vt:i4>6</vt:i4>
      </vt:variant>
      <vt:variant>
        <vt:lpstr>Tema</vt:lpstr>
      </vt:variant>
      <vt:variant>
        <vt:i4>1</vt:i4>
      </vt:variant>
      <vt:variant>
        <vt:lpstr>Slidetitler</vt:lpstr>
      </vt:variant>
      <vt:variant>
        <vt:i4>19</vt:i4>
      </vt:variant>
    </vt:vector>
  </HeadingPairs>
  <TitlesOfParts>
    <vt:vector size="26" baseType="lpstr">
      <vt:lpstr>Arial</vt:lpstr>
      <vt:lpstr>Bradley Hand ITC</vt:lpstr>
      <vt:lpstr>Calibri</vt:lpstr>
      <vt:lpstr>Calibri Light</vt:lpstr>
      <vt:lpstr>Helvetica Neue</vt:lpstr>
      <vt:lpstr>Helvetica Neue Light</vt:lpstr>
      <vt:lpstr>Office-tema</vt:lpstr>
      <vt:lpstr>Mad- og restaffald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Aktivitet og opgaver</vt:lpstr>
      <vt:lpstr>PowerPoint-præsentation</vt:lpstr>
      <vt:lpstr>PowerPoint-præsentation</vt:lpstr>
      <vt:lpstr>PowerPoint-præsentation</vt:lpstr>
      <vt:lpstr>PowerPoint-præsentation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Mad- og restaffald</dc:title>
  <dc:creator>Oliver Klausen</dc:creator>
  <cp:lastModifiedBy>Hanne Skjølstrup Mikkelsen</cp:lastModifiedBy>
  <cp:revision>65</cp:revision>
  <dcterms:created xsi:type="dcterms:W3CDTF">2022-10-10T09:40:08Z</dcterms:created>
  <dcterms:modified xsi:type="dcterms:W3CDTF">2023-03-27T08:46:13Z</dcterms:modified>
</cp:coreProperties>
</file>