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4" r:id="rId2"/>
    <p:sldId id="271" r:id="rId3"/>
    <p:sldId id="258" r:id="rId4"/>
    <p:sldId id="289" r:id="rId5"/>
    <p:sldId id="263" r:id="rId6"/>
    <p:sldId id="291" r:id="rId7"/>
    <p:sldId id="260" r:id="rId8"/>
    <p:sldId id="264" r:id="rId9"/>
    <p:sldId id="288" r:id="rId10"/>
    <p:sldId id="279" r:id="rId11"/>
    <p:sldId id="295" r:id="rId12"/>
    <p:sldId id="296" r:id="rId13"/>
    <p:sldId id="297" r:id="rId14"/>
    <p:sldId id="298" r:id="rId15"/>
    <p:sldId id="277" r:id="rId16"/>
    <p:sldId id="265" r:id="rId17"/>
    <p:sldId id="299" r:id="rId18"/>
    <p:sldId id="267" r:id="rId19"/>
    <p:sldId id="300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29F818-3338-FD80-6ADD-FFB696AAECE5}" name="Hanne Skjølstrup Mikkelsen" initials="HSM" userId="Hanne Skjølstrup Mikkels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176"/>
    <a:srgbClr val="01A04C"/>
    <a:srgbClr val="F3F3F3"/>
    <a:srgbClr val="EBF7F2"/>
    <a:srgbClr val="9D1C41"/>
    <a:srgbClr val="037CBF"/>
    <a:srgbClr val="BD9D62"/>
    <a:srgbClr val="343232"/>
    <a:srgbClr val="013B7D"/>
    <a:srgbClr val="5A9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7"/>
    <p:restoredTop sz="96327"/>
  </p:normalViewPr>
  <p:slideViewPr>
    <p:cSldViewPr snapToGrid="0">
      <p:cViewPr varScale="1">
        <p:scale>
          <a:sx n="107" d="100"/>
          <a:sy n="107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DECA5-A581-4B4E-9E51-11E0B89F8263}" type="datetimeFigureOut">
              <a:rPr lang="da-DK" smtClean="0"/>
              <a:t>27-03-2023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CA890-DB2E-2042-84A3-433011E205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420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33C97-7FAA-3241-94B4-8ECF767DD65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047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CA890-DB2E-2042-84A3-433011E20551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20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B04E1-80D2-5F48-E3CE-547B7C213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0FFE7F1-ACA8-B9F6-BF85-9E4307543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A09648-26EE-F4C7-BA7C-43B975CD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ECC-7856-4347-A6A6-FEBB3ADBC85E}" type="datetimeFigureOut">
              <a:rPr lang="da-DK" smtClean="0"/>
              <a:t>27-03-2023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ED7E80-81B5-065B-9FA9-C0A8CE3B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301D3D-C353-1064-1418-DC2EC10B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ADB-A608-344A-98E3-95748E7BA8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807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21F44-F0A5-C1AD-FD11-E01AB1722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7100AF5-9AAA-3459-D3FD-E27C5848C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46AFE1-0981-E1D2-CF61-A5FA7A59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ECC-7856-4347-A6A6-FEBB3ADBC85E}" type="datetimeFigureOut">
              <a:rPr lang="da-DK" smtClean="0"/>
              <a:t>27-03-2023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B121C1-798D-532C-3142-83A90E1E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8C2147-120E-E443-B433-77C315A7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ADB-A608-344A-98E3-95748E7BA8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12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FA66D39-76F9-1197-90C8-033B963FF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EE4443C-683A-C85F-D098-534488F14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BED8F09-D3E8-0739-F67F-BFC0C9CE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ECC-7856-4347-A6A6-FEBB3ADBC85E}" type="datetimeFigureOut">
              <a:rPr lang="da-DK" smtClean="0"/>
              <a:t>27-03-2023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1BCE28-CA20-FEE8-A305-B8F956B4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63EC55F-BF6E-9599-44A0-D5E08B25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ADB-A608-344A-98E3-95748E7BA8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674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36DD4-94EF-FA60-1735-5DB5DF8E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98792A-0F79-E115-13DD-2D923B6A7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EB6CBD-58AF-2DDE-6AFF-3D779E9B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ECC-7856-4347-A6A6-FEBB3ADBC85E}" type="datetimeFigureOut">
              <a:rPr lang="da-DK" smtClean="0"/>
              <a:t>27-03-2023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9A1F3D-D494-7F8C-E66A-2FFB380B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4414D0-0D3E-AA7A-DA39-7AC323F6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ADB-A608-344A-98E3-95748E7BA8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454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F0E78-5615-38D2-F961-6C3212FDE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6C881AE-EAAF-A521-D00A-9769C834D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3C50E5-C459-A7F3-0530-2F1D68C5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ECC-7856-4347-A6A6-FEBB3ADBC85E}" type="datetimeFigureOut">
              <a:rPr lang="da-DK" smtClean="0"/>
              <a:t>27-03-2023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9A81F6-4317-FEEC-0618-197089C4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2BBCEC-9985-28D6-9561-10F2A657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ADB-A608-344A-98E3-95748E7BA8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197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93C9E-EAFC-DDBD-46F2-26C16C15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7B0C52-FE29-98E5-8B56-EEBF721B4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ED70F70-99C8-73D3-A779-07A1B1F9E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79B32D-6B12-0F1E-6B6A-E2D3F8A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ECC-7856-4347-A6A6-FEBB3ADBC85E}" type="datetimeFigureOut">
              <a:rPr lang="da-DK" smtClean="0"/>
              <a:t>27-03-2023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0B742F-599F-1AC0-F330-B46D487D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4FB56AE-1A34-822F-6A3A-9B59E8F1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ADB-A608-344A-98E3-95748E7BA8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973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57C8E-E050-618E-CF6D-58844A25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984898F-F016-7FCB-E04E-A50359F46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7AF2925-08C4-A38F-3F05-0E2249323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972618-3438-1893-29FD-F643233A1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8200280-B3A8-2592-42D9-D0F96CCD6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743A46B-EA22-215A-2B0F-39B98023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ECC-7856-4347-A6A6-FEBB3ADBC85E}" type="datetimeFigureOut">
              <a:rPr lang="da-DK" smtClean="0"/>
              <a:t>27-03-2023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E11A989-0B62-9072-6819-8C24BDE0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00764B2-3736-6FA6-2DE1-D3B9B5AB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ADB-A608-344A-98E3-95748E7BA8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118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A01FE-0190-CECE-80C5-21371605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20736B7-9608-FF7A-1395-C799F127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ECC-7856-4347-A6A6-FEBB3ADBC85E}" type="datetimeFigureOut">
              <a:rPr lang="da-DK" smtClean="0"/>
              <a:t>27-03-2023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BE38ED1-E520-CE38-8C8C-B58DD064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A6F103F-CD13-42CB-D3D7-C77B4AB2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ADB-A608-344A-98E3-95748E7BA8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095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6FCF670-E490-304C-9BD4-3EDD66B6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ECC-7856-4347-A6A6-FEBB3ADBC85E}" type="datetimeFigureOut">
              <a:rPr lang="da-DK" smtClean="0"/>
              <a:t>27-03-2023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BAC0478-9652-2A00-D213-C83D8314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70777FB-8C72-132D-E8AC-94E0AB5D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ADB-A608-344A-98E3-95748E7BA8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966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2C317-9039-5C5C-3F54-B2C682B8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01EB19-483C-F5BF-5BBD-4A995B58B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9DDA1D5-D961-063E-5691-EBF826023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2651DCD-F4DF-0A32-CBD3-054F6576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ECC-7856-4347-A6A6-FEBB3ADBC85E}" type="datetimeFigureOut">
              <a:rPr lang="da-DK" smtClean="0"/>
              <a:t>27-03-2023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BA4241-BB1E-3A32-A1A4-C4E6B609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0CF0018-75CB-428C-2972-F99BD442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ADB-A608-344A-98E3-95748E7BA8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068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4764E-0737-2EF4-0F54-7BD5A95E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3389650-6BE1-553D-F12B-DFFA097E1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995BCCD-47D5-5172-1235-3450BCB39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8B122E1-1E29-6505-5AE6-73C16DFE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ECC-7856-4347-A6A6-FEBB3ADBC85E}" type="datetimeFigureOut">
              <a:rPr lang="da-DK" smtClean="0"/>
              <a:t>27-03-2023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F8F7AE-2CAC-4824-45B9-152B8F99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1FD1C8A-5C29-8E29-111C-478DA2F9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ADB-A608-344A-98E3-95748E7BA8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705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34FA41E-682D-79C6-7893-80CBCCA6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A00EEA9-FDEE-78FB-9C75-A0FD56802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6A7463-0B5A-68BF-7FBF-0FB4A981B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5ECC-7856-4347-A6A6-FEBB3ADBC85E}" type="datetimeFigureOut">
              <a:rPr lang="da-DK" smtClean="0"/>
              <a:t>27-03-2023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76FCF2-F452-CAA5-6A0E-E449A4B8C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F4BC78-E3F6-A8DC-CAFF-A6A8C378B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9ADB-A608-344A-98E3-95748E7BA8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7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youtu.be/H0RvvaPJMS0" TargetMode="External"/><Relationship Id="rId7" Type="http://schemas.openxmlformats.org/officeDocument/2006/relationships/image" Target="../media/image16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emf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ffald.dk/affaldshierarki/energiudnyttelse" TargetMode="External"/><Relationship Id="rId5" Type="http://schemas.openxmlformats.org/officeDocument/2006/relationships/image" Target="../media/image7.emf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hyperlink" Target="https://stopspildafmad.org/om-madspild/hvad-kan-du-goere/" TargetMode="Externa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1.png"/><Relationship Id="rId4" Type="http://schemas.openxmlformats.org/officeDocument/2006/relationships/image" Target="../media/image6.emf"/><Relationship Id="rId9" Type="http://schemas.openxmlformats.org/officeDocument/2006/relationships/hyperlink" Target="https://www.affald.d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youtu.be/rxsjkSem1p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FAE6619-99B0-5EAE-488A-BFC3B75A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0" y="365125"/>
            <a:ext cx="11437286" cy="13255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284D79-A318-9FDD-2630-5FF46074A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Mad- og restaffald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1527C25-0EB2-CE8F-ECF5-227B22B0C048}"/>
              </a:ext>
            </a:extLst>
          </p:cNvPr>
          <p:cNvSpPr txBox="1"/>
          <p:nvPr/>
        </p:nvSpPr>
        <p:spPr>
          <a:xfrm>
            <a:off x="838200" y="1999609"/>
            <a:ext cx="88227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Dette forløb handler om madaffald og restaffald. Frasortering af madaffald kræver nye vaner i hverdagen, og ofte får netop denne nye sortering ekstra meget opmærksomhed i hjemmene. </a:t>
            </a:r>
          </a:p>
          <a:p>
            <a:endParaRPr lang="da-DK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Dette forløb har fokus på, hvordan vi sorterer madaffald og restaffald rigtigt, og på hvordan vi kan udnytte energien i begge typer affald. Affaldsforbrænding er en politisk varm kartoffel, fordi mange vil det til livs, mens andre ser værdien i energien fra affald i en tid, hvor andre ressourcer er knappe. </a:t>
            </a:r>
          </a:p>
          <a:p>
            <a:endParaRPr lang="da-DK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Formålet med forløbet er, at eleverne får en forståelse for, hvad der sker med det, de smider i hhv. rest- og madaffaldsspanden, og at begge typer affald indeholder energi. </a:t>
            </a:r>
          </a:p>
          <a:p>
            <a:endParaRPr lang="da-DK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Desuden er formålet at vise, at det gælder for både mad- og restaffald, at vi skal reducere det mest muligt – dels ved at få maden spist, og dels ved at sortere mere fra til genanvendelse samt genbruge mere.</a:t>
            </a:r>
          </a:p>
          <a:p>
            <a:endParaRPr lang="da-DK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1F3B1F6-0132-7138-3659-483B6F7D3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043" y="510388"/>
            <a:ext cx="2678957" cy="611661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8474202-B9F5-D46D-193A-21C8C99011AB}"/>
              </a:ext>
            </a:extLst>
          </p:cNvPr>
          <p:cNvSpPr txBox="1"/>
          <p:nvPr/>
        </p:nvSpPr>
        <p:spPr>
          <a:xfrm>
            <a:off x="9878312" y="64480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TIL LÆREREN</a:t>
            </a:r>
            <a:endParaRPr lang="da-DK" sz="1600" b="1" dirty="0"/>
          </a:p>
        </p:txBody>
      </p:sp>
    </p:spTree>
    <p:extLst>
      <p:ext uri="{BB962C8B-B14F-4D97-AF65-F5344CB8AC3E}">
        <p14:creationId xmlns:p14="http://schemas.microsoft.com/office/powerpoint/2010/main" val="357912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37625901-D014-40DD-08A9-E0C1A482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0" y="1470456"/>
            <a:ext cx="11438432" cy="501157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650986D-C6B1-283A-1D26-F96E10B9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0" y="375967"/>
            <a:ext cx="1780785" cy="611661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DAC238B-C625-A31E-9A5F-6A3678A128CF}"/>
              </a:ext>
            </a:extLst>
          </p:cNvPr>
          <p:cNvSpPr txBox="1"/>
          <p:nvPr/>
        </p:nvSpPr>
        <p:spPr>
          <a:xfrm>
            <a:off x="827504" y="2960581"/>
            <a:ext cx="5867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Når du sorterer dit affald, kan meget blive genanvendt, men der er en ”rest”. Restaffald er det, vi ikke kan genanvende, og som bliver brændt på et affaldsenergianlæg. 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 bliver hele tiden bedre til at genanvende vores affald, og derfor bliver mængden af restaffald mindre.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Hvis du ikke kan rengøre affaldet tilstrækkeligt, skal det sorteres som restaffald.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1BA7862-BE58-8D11-9168-0C6CBB55434E}"/>
              </a:ext>
            </a:extLst>
          </p:cNvPr>
          <p:cNvSpPr txBox="1">
            <a:spLocks/>
          </p:cNvSpPr>
          <p:nvPr/>
        </p:nvSpPr>
        <p:spPr>
          <a:xfrm>
            <a:off x="827504" y="191352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Lidt om restaffald</a:t>
            </a:r>
            <a:endParaRPr lang="da-DK" sz="3400" dirty="0">
              <a:solidFill>
                <a:schemeClr val="bg1"/>
              </a:solidFill>
            </a:endParaRPr>
          </a:p>
        </p:txBody>
      </p:sp>
      <p:pic>
        <p:nvPicPr>
          <p:cNvPr id="20" name="Billede 19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EE49BFCA-EAC6-BE3E-799F-61E4B2852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926" y="962782"/>
            <a:ext cx="3891072" cy="5519251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5F077F8B-2418-2122-32D9-0713CCF0DE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-487"/>
          <a:stretch/>
        </p:blipFill>
        <p:spPr>
          <a:xfrm>
            <a:off x="6297026" y="855087"/>
            <a:ext cx="2269323" cy="2596629"/>
          </a:xfrm>
          <a:prstGeom prst="rect">
            <a:avLst/>
          </a:prstGeom>
        </p:spPr>
      </p:pic>
      <p:sp>
        <p:nvSpPr>
          <p:cNvPr id="17" name="Afrundet rektangulær billedforklaring 4">
            <a:extLst>
              <a:ext uri="{FF2B5EF4-FFF2-40B4-BE49-F238E27FC236}">
                <a16:creationId xmlns:a16="http://schemas.microsoft.com/office/drawing/2014/main" id="{C037ACAA-9390-729E-DEA2-8B73E3F9430F}"/>
              </a:ext>
            </a:extLst>
          </p:cNvPr>
          <p:cNvSpPr/>
          <p:nvPr/>
        </p:nvSpPr>
        <p:spPr>
          <a:xfrm flipH="1">
            <a:off x="5424449" y="379161"/>
            <a:ext cx="1713723" cy="644021"/>
          </a:xfrm>
          <a:prstGeom prst="wedgeRoundRectCallout">
            <a:avLst>
              <a:gd name="adj1" fmla="val -34165"/>
              <a:gd name="adj2" fmla="val 85573"/>
              <a:gd name="adj3" fmla="val 16667"/>
            </a:avLst>
          </a:prstGeom>
          <a:solidFill>
            <a:srgbClr val="017176"/>
          </a:solidFill>
          <a:ln>
            <a:solidFill>
              <a:srgbClr val="017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/>
          </a:p>
        </p:txBody>
      </p:sp>
      <p:sp>
        <p:nvSpPr>
          <p:cNvPr id="18" name="Tekstfelt 7">
            <a:extLst>
              <a:ext uri="{FF2B5EF4-FFF2-40B4-BE49-F238E27FC236}">
                <a16:creationId xmlns:a16="http://schemas.microsoft.com/office/drawing/2014/main" id="{E6316651-1AD2-9C79-A66D-AA566553B86F}"/>
              </a:ext>
            </a:extLst>
          </p:cNvPr>
          <p:cNvSpPr txBox="1"/>
          <p:nvPr/>
        </p:nvSpPr>
        <p:spPr>
          <a:xfrm>
            <a:off x="5555452" y="439562"/>
            <a:ext cx="1558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dirty="0">
                <a:solidFill>
                  <a:schemeClr val="bg1"/>
                </a:solidFill>
                <a:latin typeface="Bradley Hand ITC" panose="020F0502020204030204" pitchFamily="34" charset="0"/>
                <a:ea typeface="Brush Script MT" panose="03060802040406070304" pitchFamily="66" charset="-122"/>
                <a:cs typeface="Bradley Hand ITC" panose="020F0502020204030204" pitchFamily="34" charset="0"/>
              </a:rPr>
              <a:t>Nogen arbejder på at udrydde mig</a:t>
            </a:r>
            <a:endParaRPr lang="da-DK" sz="1400" b="1" dirty="0">
              <a:latin typeface="Bradley Hand ITC" panose="020F0502020204030204" pitchFamily="34" charset="0"/>
              <a:ea typeface="Brush Script MT" panose="03060802040406070304" pitchFamily="66" charset="-122"/>
              <a:cs typeface="Bradley Hand ITC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54616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37625901-D014-40DD-08A9-E0C1A482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0" y="1470456"/>
            <a:ext cx="10454849" cy="5011577"/>
          </a:xfrm>
          <a:prstGeom prst="rect">
            <a:avLst/>
          </a:prstGeom>
        </p:spPr>
      </p:pic>
      <p:pic>
        <p:nvPicPr>
          <p:cNvPr id="14" name="Billede 13" descr="Et billede, der indeholder tekst, vektorgrafik&#10;&#10;Automatisk genereret beskrivelse">
            <a:hlinkClick r:id="rId3"/>
            <a:extLst>
              <a:ext uri="{FF2B5EF4-FFF2-40B4-BE49-F238E27FC236}">
                <a16:creationId xmlns:a16="http://schemas.microsoft.com/office/drawing/2014/main" id="{3FCD4F8F-CE62-579D-734C-0625F2BA7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694" y="2005613"/>
            <a:ext cx="7066306" cy="397877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650986D-C6B1-283A-1D26-F96E10B9D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00" y="375967"/>
            <a:ext cx="1780785" cy="611661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31CDBAD-2069-5D5F-1F06-6E114DB464EC}"/>
              </a:ext>
            </a:extLst>
          </p:cNvPr>
          <p:cNvSpPr txBox="1">
            <a:spLocks/>
          </p:cNvSpPr>
          <p:nvPr/>
        </p:nvSpPr>
        <p:spPr>
          <a:xfrm>
            <a:off x="978281" y="1895324"/>
            <a:ext cx="4981575" cy="2321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800" spc="200" dirty="0">
                <a:solidFill>
                  <a:srgbClr val="037CB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FILM</a:t>
            </a:r>
            <a:endParaRPr lang="da-DK" sz="3600" spc="200" dirty="0">
              <a:solidFill>
                <a:srgbClr val="037CB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3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Sortering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3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 restaffald</a:t>
            </a:r>
            <a:endParaRPr lang="da-DK" sz="3600" dirty="0">
              <a:solidFill>
                <a:schemeClr val="bg1"/>
              </a:solidFill>
            </a:endParaRPr>
          </a:p>
        </p:txBody>
      </p:sp>
      <p:sp>
        <p:nvSpPr>
          <p:cNvPr id="6" name="Afrundet rektangulær billedforklaring 4">
            <a:extLst>
              <a:ext uri="{FF2B5EF4-FFF2-40B4-BE49-F238E27FC236}">
                <a16:creationId xmlns:a16="http://schemas.microsoft.com/office/drawing/2014/main" id="{7D07EA87-789E-D29B-8147-5F0C2A19583A}"/>
              </a:ext>
            </a:extLst>
          </p:cNvPr>
          <p:cNvSpPr/>
          <p:nvPr/>
        </p:nvSpPr>
        <p:spPr>
          <a:xfrm flipH="1">
            <a:off x="1055036" y="3656536"/>
            <a:ext cx="1713723" cy="871557"/>
          </a:xfrm>
          <a:prstGeom prst="wedgeRoundRectCallout">
            <a:avLst>
              <a:gd name="adj1" fmla="val -34165"/>
              <a:gd name="adj2" fmla="val 85573"/>
              <a:gd name="adj3" fmla="val 16667"/>
            </a:avLst>
          </a:prstGeom>
          <a:solidFill>
            <a:srgbClr val="017176"/>
          </a:solidFill>
          <a:ln>
            <a:solidFill>
              <a:srgbClr val="017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/>
          </a:p>
        </p:txBody>
      </p:sp>
      <p:sp>
        <p:nvSpPr>
          <p:cNvPr id="15" name="Tekstfelt 7">
            <a:extLst>
              <a:ext uri="{FF2B5EF4-FFF2-40B4-BE49-F238E27FC236}">
                <a16:creationId xmlns:a16="http://schemas.microsoft.com/office/drawing/2014/main" id="{D4CB2F62-51D3-2A13-546B-5AEC49853073}"/>
              </a:ext>
            </a:extLst>
          </p:cNvPr>
          <p:cNvSpPr txBox="1"/>
          <p:nvPr/>
        </p:nvSpPr>
        <p:spPr>
          <a:xfrm>
            <a:off x="1116768" y="3746418"/>
            <a:ext cx="16273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dirty="0">
                <a:solidFill>
                  <a:schemeClr val="bg1"/>
                </a:solidFill>
                <a:latin typeface="Bradley Hand ITC" panose="020F0502020204030204" pitchFamily="34" charset="0"/>
                <a:ea typeface="Brush Script MT" panose="03060802040406070304" pitchFamily="66" charset="-122"/>
                <a:cs typeface="Bradley Hand ITC" panose="020F0502020204030204" pitchFamily="34" charset="0"/>
              </a:rPr>
              <a:t>Uden mig bliver det svært at holde varmen</a:t>
            </a:r>
            <a:endParaRPr lang="da-DK" sz="1400" b="1" dirty="0">
              <a:latin typeface="Bradley Hand ITC" panose="020F0502020204030204" pitchFamily="34" charset="0"/>
              <a:ea typeface="Brush Script MT" panose="03060802040406070304" pitchFamily="66" charset="-122"/>
              <a:cs typeface="Bradley Hand ITC" panose="020F0502020204030204" pitchFamily="34" charset="0"/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98956C88-196A-D992-5903-298BF683B327}"/>
              </a:ext>
            </a:extLst>
          </p:cNvPr>
          <p:cNvGrpSpPr/>
          <p:nvPr/>
        </p:nvGrpSpPr>
        <p:grpSpPr>
          <a:xfrm>
            <a:off x="8347519" y="3656536"/>
            <a:ext cx="866273" cy="854242"/>
            <a:chOff x="9197108" y="3604869"/>
            <a:chExt cx="866273" cy="854242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3D65A2B0-0CA0-8E69-74B3-1DF96C9DB813}"/>
                </a:ext>
              </a:extLst>
            </p:cNvPr>
            <p:cNvSpPr/>
            <p:nvPr/>
          </p:nvSpPr>
          <p:spPr>
            <a:xfrm>
              <a:off x="9197108" y="3604869"/>
              <a:ext cx="866273" cy="854242"/>
            </a:xfrm>
            <a:prstGeom prst="ellipse">
              <a:avLst/>
            </a:prstGeom>
            <a:solidFill>
              <a:srgbClr val="5A94CE"/>
            </a:solidFill>
            <a:ln>
              <a:solidFill>
                <a:srgbClr val="5A94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12" name="Grafik 11" descr="Afspil med massiv udfyldning">
              <a:hlinkClick r:id="rId3"/>
              <a:extLst>
                <a:ext uri="{FF2B5EF4-FFF2-40B4-BE49-F238E27FC236}">
                  <a16:creationId xmlns:a16="http://schemas.microsoft.com/office/drawing/2014/main" id="{135C1898-74D1-9183-1C87-EE395B33D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44459" y="3672529"/>
              <a:ext cx="718922" cy="718922"/>
            </a:xfrm>
            <a:prstGeom prst="rect">
              <a:avLst/>
            </a:prstGeom>
          </p:spPr>
        </p:pic>
      </p:grpSp>
      <p:pic>
        <p:nvPicPr>
          <p:cNvPr id="10" name="Billede 9" descr="Et billede, der indeholder tekst, vektorgrafik&#10;&#10;Automatisk genereret beskrivelse">
            <a:extLst>
              <a:ext uri="{FF2B5EF4-FFF2-40B4-BE49-F238E27FC236}">
                <a16:creationId xmlns:a16="http://schemas.microsoft.com/office/drawing/2014/main" id="{619E3446-AAC0-7BBE-FE8D-4C5C72F92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0829" y="4047443"/>
            <a:ext cx="2313483" cy="234038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4D19902-859B-CEED-9905-9BD41DB2C25E}"/>
              </a:ext>
            </a:extLst>
          </p:cNvPr>
          <p:cNvSpPr txBox="1"/>
          <p:nvPr/>
        </p:nvSpPr>
        <p:spPr>
          <a:xfrm>
            <a:off x="5156422" y="6018495"/>
            <a:ext cx="319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https://youtu.be/H0RvvaPJMS0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07817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B299B00-3C44-3F47-CDF5-95026156E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0" y="1470456"/>
            <a:ext cx="5711400" cy="501157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FE60002-82C2-7D02-3CF4-5DB2A7B31C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384600" y="375967"/>
            <a:ext cx="1780785" cy="61166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09CAF14-39BA-6237-3959-2CC03EC48506}"/>
              </a:ext>
            </a:extLst>
          </p:cNvPr>
          <p:cNvSpPr/>
          <p:nvPr/>
        </p:nvSpPr>
        <p:spPr>
          <a:xfrm>
            <a:off x="384600" y="1470456"/>
            <a:ext cx="5711400" cy="50115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D90D9D-1FE7-AA77-A817-301500D4F0D0}"/>
              </a:ext>
            </a:extLst>
          </p:cNvPr>
          <p:cNvSpPr/>
          <p:nvPr/>
        </p:nvSpPr>
        <p:spPr>
          <a:xfrm>
            <a:off x="6096000" y="1470456"/>
            <a:ext cx="5711400" cy="501157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0CDB64F-FA0E-5D8B-4261-FB5A78946BE8}"/>
              </a:ext>
            </a:extLst>
          </p:cNvPr>
          <p:cNvSpPr txBox="1"/>
          <p:nvPr/>
        </p:nvSpPr>
        <p:spPr>
          <a:xfrm>
            <a:off x="872194" y="1785889"/>
            <a:ext cx="50911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Ja, tak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B05570B-FD56-8918-B5DF-28223C60AE9B}"/>
              </a:ext>
            </a:extLst>
          </p:cNvPr>
          <p:cNvSpPr txBox="1"/>
          <p:nvPr/>
        </p:nvSpPr>
        <p:spPr>
          <a:xfrm>
            <a:off x="6583594" y="1785889"/>
            <a:ext cx="50911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400" b="1" dirty="0">
                <a:solidFill>
                  <a:srgbClr val="3432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Nej, tak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CA1DF2A-F0F1-DE82-0EE5-64D07300DE54}"/>
              </a:ext>
            </a:extLst>
          </p:cNvPr>
          <p:cNvSpPr txBox="1"/>
          <p:nvPr/>
        </p:nvSpPr>
        <p:spPr>
          <a:xfrm>
            <a:off x="872194" y="2589460"/>
            <a:ext cx="483920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Pizzabakker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Chips- og kaffeposer (med mindre andet er angivet)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Gavepapir 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Snavset papir og pap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Servietter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da-DK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Bleer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Vatpinde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Støvsugerposer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Aske (forsvarligt indpakket)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Cigaretskod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93AF938-4B2A-7F44-EB7A-B3D08AB0F0B7}"/>
              </a:ext>
            </a:extLst>
          </p:cNvPr>
          <p:cNvSpPr txBox="1"/>
          <p:nvPr/>
        </p:nvSpPr>
        <p:spPr>
          <a:xfrm>
            <a:off x="6583594" y="2589459"/>
            <a:ext cx="365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3432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Produkter der kan genbruges</a:t>
            </a:r>
            <a:br>
              <a:rPr lang="da-DK" sz="1400" dirty="0">
                <a:solidFill>
                  <a:srgbClr val="3432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400" dirty="0">
              <a:solidFill>
                <a:srgbClr val="34323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3432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Farligt affald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932F93F3-FDAB-FEF4-5D7E-0E9CDA03C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899" y="1136929"/>
            <a:ext cx="2705101" cy="615553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3F87A1E6-C345-A54C-AA2A-4138BE6C416F}"/>
              </a:ext>
            </a:extLst>
          </p:cNvPr>
          <p:cNvSpPr txBox="1"/>
          <p:nvPr/>
        </p:nvSpPr>
        <p:spPr>
          <a:xfrm>
            <a:off x="9817893" y="1255109"/>
            <a:ext cx="5091113" cy="373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Restaffald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1F2C87A-D51E-327B-740D-96F08313DF29}"/>
              </a:ext>
            </a:extLst>
          </p:cNvPr>
          <p:cNvSpPr/>
          <p:nvPr/>
        </p:nvSpPr>
        <p:spPr>
          <a:xfrm>
            <a:off x="11674264" y="3801882"/>
            <a:ext cx="131581" cy="37729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Afrundet rektangulær billedforklaring 4">
            <a:extLst>
              <a:ext uri="{FF2B5EF4-FFF2-40B4-BE49-F238E27FC236}">
                <a16:creationId xmlns:a16="http://schemas.microsoft.com/office/drawing/2014/main" id="{8C4BC199-B09C-3E17-C447-BB9427D40F69}"/>
              </a:ext>
            </a:extLst>
          </p:cNvPr>
          <p:cNvSpPr/>
          <p:nvPr/>
        </p:nvSpPr>
        <p:spPr>
          <a:xfrm flipH="1">
            <a:off x="7596909" y="3738981"/>
            <a:ext cx="1993612" cy="871557"/>
          </a:xfrm>
          <a:prstGeom prst="wedgeRoundRectCallout">
            <a:avLst>
              <a:gd name="adj1" fmla="val -34165"/>
              <a:gd name="adj2" fmla="val 85573"/>
              <a:gd name="adj3" fmla="val 16667"/>
            </a:avLst>
          </a:prstGeom>
          <a:solidFill>
            <a:srgbClr val="017176"/>
          </a:solidFill>
          <a:ln>
            <a:solidFill>
              <a:srgbClr val="017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/>
          </a:p>
        </p:txBody>
      </p:sp>
      <p:sp>
        <p:nvSpPr>
          <p:cNvPr id="14" name="Tekstfelt 7">
            <a:extLst>
              <a:ext uri="{FF2B5EF4-FFF2-40B4-BE49-F238E27FC236}">
                <a16:creationId xmlns:a16="http://schemas.microsoft.com/office/drawing/2014/main" id="{ABB8AF8F-7205-70E6-EC81-F934A5869A82}"/>
              </a:ext>
            </a:extLst>
          </p:cNvPr>
          <p:cNvSpPr txBox="1"/>
          <p:nvPr/>
        </p:nvSpPr>
        <p:spPr>
          <a:xfrm>
            <a:off x="7780030" y="3806378"/>
            <a:ext cx="16273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dirty="0">
                <a:solidFill>
                  <a:schemeClr val="bg1"/>
                </a:solidFill>
                <a:latin typeface="Bradley Hand ITC" panose="020F0502020204030204" pitchFamily="34" charset="0"/>
                <a:ea typeface="Brush Script MT" panose="03060802040406070304" pitchFamily="66" charset="-122"/>
                <a:cs typeface="Bradley Hand ITC" panose="020F0502020204030204" pitchFamily="34" charset="0"/>
              </a:rPr>
              <a:t>Jeg tager mig af det affald, der ikke kan genanvendes</a:t>
            </a:r>
            <a:endParaRPr lang="da-DK" sz="1400" b="1" dirty="0">
              <a:latin typeface="Bradley Hand ITC" panose="020F0502020204030204" pitchFamily="34" charset="0"/>
              <a:ea typeface="Brush Script MT" panose="03060802040406070304" pitchFamily="66" charset="-122"/>
              <a:cs typeface="Bradley Hand ITC" panose="020F0502020204030204" pitchFamily="34" charset="0"/>
            </a:endParaRP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5A9E45EC-6540-6DF1-0018-C111DB140D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-487"/>
          <a:stretch/>
        </p:blipFill>
        <p:spPr>
          <a:xfrm>
            <a:off x="9395729" y="3776661"/>
            <a:ext cx="2498729" cy="28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82214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37625901-D014-40DD-08A9-E0C1A482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9" y="1470456"/>
            <a:ext cx="11406348" cy="501157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650986D-C6B1-283A-1D26-F96E10B9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0" y="375967"/>
            <a:ext cx="1780785" cy="61166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54AC25D-4CAA-F1FA-33A2-8110D9A3F508}"/>
              </a:ext>
            </a:extLst>
          </p:cNvPr>
          <p:cNvSpPr txBox="1">
            <a:spLocks/>
          </p:cNvSpPr>
          <p:nvPr/>
        </p:nvSpPr>
        <p:spPr>
          <a:xfrm>
            <a:off x="827504" y="191352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 det dårligt at </a:t>
            </a:r>
          </a:p>
          <a:p>
            <a:r>
              <a:rPr lang="da-DK" sz="3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brænde affald?</a:t>
            </a:r>
            <a:endParaRPr lang="da-DK" sz="3400" dirty="0">
              <a:solidFill>
                <a:schemeClr val="bg1"/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14D5602-6303-D7B8-65B6-73568408A8D8}"/>
              </a:ext>
            </a:extLst>
          </p:cNvPr>
          <p:cNvSpPr txBox="1"/>
          <p:nvPr/>
        </p:nvSpPr>
        <p:spPr>
          <a:xfrm>
            <a:off x="848895" y="3247616"/>
            <a:ext cx="548444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 og nej!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 er bedst at forebygge, genbruge og genanvende.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Når det ikke er muligt, er det en god ide at brænde affaldet. Der er mindst 3 gode ting ved affaldsenergianlæg: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Anlæggene producerer el og fjernvarme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Affald er gratis, mens olie, kul og gas koster penge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Røgen fra afbrændingen bliver renset for skadelige stoffer</a:t>
            </a:r>
          </a:p>
          <a:p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nogle lande deponerer man alt affald på en losseplads – det er dårligt. Så kan skadelige stoffer komme ud i naturen, og affaldet kan udlede skadelig metangas.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06E1BCE-8F73-F790-84BD-F12FE56C2F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77750" y="1159710"/>
            <a:ext cx="5665812" cy="4918407"/>
          </a:xfrm>
          <a:prstGeom prst="rect">
            <a:avLst/>
          </a:prstGeom>
        </p:spPr>
      </p:pic>
      <p:sp>
        <p:nvSpPr>
          <p:cNvPr id="4" name="Afrundet rektangulær billedforklaring 3">
            <a:extLst>
              <a:ext uri="{FF2B5EF4-FFF2-40B4-BE49-F238E27FC236}">
                <a16:creationId xmlns:a16="http://schemas.microsoft.com/office/drawing/2014/main" id="{9AEB48C4-5C5B-5BD6-C044-83274F3F93F6}"/>
              </a:ext>
            </a:extLst>
          </p:cNvPr>
          <p:cNvSpPr/>
          <p:nvPr/>
        </p:nvSpPr>
        <p:spPr>
          <a:xfrm>
            <a:off x="10146526" y="3418117"/>
            <a:ext cx="1828799" cy="1146003"/>
          </a:xfrm>
          <a:prstGeom prst="wedgeRoundRectCallout">
            <a:avLst>
              <a:gd name="adj1" fmla="val -42047"/>
              <a:gd name="adj2" fmla="val 71482"/>
              <a:gd name="adj3" fmla="val 16667"/>
            </a:avLst>
          </a:prstGeom>
          <a:solidFill>
            <a:srgbClr val="017176"/>
          </a:solidFill>
          <a:ln>
            <a:solidFill>
              <a:srgbClr val="017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7">
            <a:extLst>
              <a:ext uri="{FF2B5EF4-FFF2-40B4-BE49-F238E27FC236}">
                <a16:creationId xmlns:a16="http://schemas.microsoft.com/office/drawing/2014/main" id="{5C8438C1-3019-55CC-459C-BDF45C763C78}"/>
              </a:ext>
            </a:extLst>
          </p:cNvPr>
          <p:cNvSpPr txBox="1"/>
          <p:nvPr/>
        </p:nvSpPr>
        <p:spPr>
          <a:xfrm>
            <a:off x="10320183" y="3514066"/>
            <a:ext cx="15580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dirty="0">
                <a:solidFill>
                  <a:schemeClr val="bg1"/>
                </a:solidFill>
                <a:latin typeface="Bradley Hand ITC" panose="020F0502020204030204" pitchFamily="34" charset="0"/>
                <a:ea typeface="Brush Script MT" panose="03060802040406070304" pitchFamily="66" charset="-122"/>
                <a:cs typeface="Bradley Hand ITC" panose="020F0502020204030204" pitchFamily="34" charset="0"/>
              </a:rPr>
              <a:t>I Danmark er vi verdensmestre i at brænde affald – på den fede måde</a:t>
            </a:r>
            <a:endParaRPr lang="da-DK" sz="1400" b="1" dirty="0">
              <a:latin typeface="Bradley Hand ITC" panose="020F0502020204030204" pitchFamily="34" charset="0"/>
              <a:ea typeface="Brush Script MT" panose="03060802040406070304" pitchFamily="66" charset="-122"/>
              <a:cs typeface="Bradley Hand ITC" panose="020F0502020204030204" pitchFamily="34" charset="0"/>
            </a:endParaRPr>
          </a:p>
        </p:txBody>
      </p:sp>
      <p:pic>
        <p:nvPicPr>
          <p:cNvPr id="5" name="Billede 4" descr="Et billede, der indeholder tekst, vektorgrafik&#10;&#10;Automatisk genereret beskrivelse">
            <a:extLst>
              <a:ext uri="{FF2B5EF4-FFF2-40B4-BE49-F238E27FC236}">
                <a16:creationId xmlns:a16="http://schemas.microsoft.com/office/drawing/2014/main" id="{0A402ECA-7B4D-44D4-C6A6-E8D07C521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4662" y="3785845"/>
            <a:ext cx="1730134" cy="175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30118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37625901-D014-40DD-08A9-E0C1A482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84" y="1513395"/>
            <a:ext cx="11438432" cy="501157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650986D-C6B1-283A-1D26-F96E10B9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0" y="375967"/>
            <a:ext cx="1780785" cy="611661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31CDBAD-2069-5D5F-1F06-6E114DB464EC}"/>
              </a:ext>
            </a:extLst>
          </p:cNvPr>
          <p:cNvSpPr txBox="1">
            <a:spLocks/>
          </p:cNvSpPr>
          <p:nvPr/>
        </p:nvSpPr>
        <p:spPr>
          <a:xfrm>
            <a:off x="827504" y="1913524"/>
            <a:ext cx="5654752" cy="836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Godt at vide</a:t>
            </a:r>
            <a:endParaRPr lang="da-DK" sz="3400" dirty="0">
              <a:solidFill>
                <a:schemeClr val="bg1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AB1B03F-8974-7DD7-0449-4FC278D26EC8}"/>
              </a:ext>
            </a:extLst>
          </p:cNvPr>
          <p:cNvSpPr txBox="1"/>
          <p:nvPr/>
        </p:nvSpPr>
        <p:spPr>
          <a:xfrm>
            <a:off x="827504" y="2960581"/>
            <a:ext cx="46468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 begyndte at brænde affald i 1960-1970, fordi der var energikrise, og olie blev dyrt.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Danmark brænder vi hvert år over tre mio. tons restaffald.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 får penge for at importere restaffald fra andre lande, hvor de ellers smider alt restaffald på deponi.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25 % af energien til fjernvarme i Danmark kommer fra affaldsforbrænding.</a:t>
            </a:r>
          </a:p>
        </p:txBody>
      </p:sp>
      <p:pic>
        <p:nvPicPr>
          <p:cNvPr id="8" name="Billede 7" descr="Et billede, der indeholder himmel, udendørs, græs, vej&#10;&#10;Automatisk genereret beskrivelse">
            <a:extLst>
              <a:ext uri="{FF2B5EF4-FFF2-40B4-BE49-F238E27FC236}">
                <a16:creationId xmlns:a16="http://schemas.microsoft.com/office/drawing/2014/main" id="{ED2C877C-1BC8-3FA9-4DB9-29F2E73DC8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82"/>
          <a:stretch/>
        </p:blipFill>
        <p:spPr>
          <a:xfrm>
            <a:off x="6072000" y="2235822"/>
            <a:ext cx="6120000" cy="35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41749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12A792E-F2B1-24AD-CC6C-5E698F9C7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0" y="365125"/>
            <a:ext cx="11437286" cy="13255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284D79-A318-9FDD-2630-5FF46074A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da-DK" sz="4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ktivitet og opgaver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1527C25-0EB2-CE8F-ECF5-227B22B0C048}"/>
              </a:ext>
            </a:extLst>
          </p:cNvPr>
          <p:cNvSpPr txBox="1"/>
          <p:nvPr/>
        </p:nvSpPr>
        <p:spPr>
          <a:xfrm>
            <a:off x="838200" y="2106324"/>
            <a:ext cx="88227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Aktivitet 1: Hvor skal affaldet hen – ca. 30 minutter </a:t>
            </a:r>
            <a:br>
              <a:rPr lang="da-DK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da-DK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Formål: At eleverne øver sig i at sortere mad- og restaffald. </a:t>
            </a:r>
            <a:endParaRPr lang="da-DK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 vedlagte ark med illustrationer. Arket kan printes, så eleverne kan klippe affaldet ud og sortere det. Eller det kan vises på tavlen til en fælles snak om sortering. </a:t>
            </a:r>
          </a:p>
          <a:p>
            <a:endParaRPr lang="da-DK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Aktivitet 2: Energiudnyttelse – 30-120 minutter. </a:t>
            </a:r>
            <a:r>
              <a:rPr lang="da-DK" sz="12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Særligt til undervisning i natur/teknologi</a:t>
            </a:r>
            <a:br>
              <a:rPr lang="da-DK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da-DK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Formål: At give eleverne forståelse for teknikken bag energiudnyttelse. </a:t>
            </a:r>
            <a:endParaRPr lang="da-DK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Følg linket og brug videoer, illustrationer og information om dampmaskinen eller elektromagnetisme. </a:t>
            </a:r>
          </a:p>
          <a:p>
            <a:endParaRPr lang="da-DK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Opgave 1: Hvad har du smidt i skraldespanden – ca. 45 minutter </a:t>
            </a:r>
            <a:br>
              <a:rPr lang="da-DK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da-DK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Formål: At eleverne øver sig i sortering og ser på egne vaner</a:t>
            </a:r>
            <a:endParaRPr lang="da-DK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 eleverne op parvis. Bed dem først om at notere ting ned, de har smidt i den ene eller anden skraldespand. Derefter skal de beskrive for sidemakkeren, hvilken spand de har valgt – og hvorfor. </a:t>
            </a:r>
            <a:br>
              <a:rPr lang="da-DK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da-DK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Hvis det er for svært at huske, kan de få opgaven med hjem og notere, hvad der bliver smidt i skraldespanden derhjemme. </a:t>
            </a:r>
          </a:p>
          <a:p>
            <a:endParaRPr lang="da-DK" sz="1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Opgave 2: Kampagne mod madspild – 60-120 minutter </a:t>
            </a:r>
            <a:br>
              <a:rPr lang="da-DK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da-DK" sz="1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Formål: At engagere eleverne i at minimere madspild. </a:t>
            </a:r>
            <a:endParaRPr lang="da-DK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denne opgave skal eleverne selv finde information om madspild og omsætte det til gode råd, de selv vil kunne bruge i deres hverdag derhjemme og i skolen. Start gerne med linket til Stop spild af mad, men opfordr også eleverne til at bruge egne ideer. Kampagneprodukterne præsenteres for klassen og synliggøres evt. i skolens fællesrum.</a:t>
            </a:r>
            <a:endParaRPr lang="da-DK" sz="1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da-DK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796E7F6-F37F-4FED-BA14-C950ECBA3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043" y="510388"/>
            <a:ext cx="2678957" cy="611661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DBC8922-3BE1-5765-225E-E616E20CAB6B}"/>
              </a:ext>
            </a:extLst>
          </p:cNvPr>
          <p:cNvSpPr txBox="1"/>
          <p:nvPr/>
        </p:nvSpPr>
        <p:spPr>
          <a:xfrm>
            <a:off x="9878312" y="64480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VEJLEDNING</a:t>
            </a:r>
            <a:endParaRPr lang="da-DK" sz="1600" b="1" dirty="0"/>
          </a:p>
        </p:txBody>
      </p:sp>
    </p:spTree>
    <p:extLst>
      <p:ext uri="{BB962C8B-B14F-4D97-AF65-F5344CB8AC3E}">
        <p14:creationId xmlns:p14="http://schemas.microsoft.com/office/powerpoint/2010/main" val="1406486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rodet&#10;&#10;Automatisk genereret beskrivelse">
            <a:extLst>
              <a:ext uri="{FF2B5EF4-FFF2-40B4-BE49-F238E27FC236}">
                <a16:creationId xmlns:a16="http://schemas.microsoft.com/office/drawing/2014/main" id="{F63A506E-E758-1AAD-C317-2602E9E5C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366" y="1103487"/>
            <a:ext cx="3434634" cy="4877587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13504384-60A1-B980-3AA2-B75794850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69" y="570019"/>
            <a:ext cx="8355227" cy="571796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1991F6A-4822-85CA-5747-F670A9EDA88F}"/>
              </a:ext>
            </a:extLst>
          </p:cNvPr>
          <p:cNvSpPr txBox="1">
            <a:spLocks/>
          </p:cNvSpPr>
          <p:nvPr/>
        </p:nvSpPr>
        <p:spPr>
          <a:xfrm>
            <a:off x="1035910" y="136982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Aktivitet 1</a:t>
            </a:r>
            <a:endParaRPr lang="da-DK" sz="3400" dirty="0">
              <a:solidFill>
                <a:schemeClr val="bg1"/>
              </a:solidFill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59DDE5C-C6B3-FECE-EC2F-89F380D508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3" r="-33"/>
          <a:stretch/>
        </p:blipFill>
        <p:spPr>
          <a:xfrm>
            <a:off x="1069047" y="2623743"/>
            <a:ext cx="6681600" cy="323953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85489BC-10CD-BA14-A9E9-4B33DDD2113D}"/>
              </a:ext>
            </a:extLst>
          </p:cNvPr>
          <p:cNvSpPr txBox="1"/>
          <p:nvPr/>
        </p:nvSpPr>
        <p:spPr>
          <a:xfrm>
            <a:off x="2393468" y="2948500"/>
            <a:ext cx="455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Hvor skal affaldet hen?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7D362FC-085B-D90F-0EFD-D7602043C5E6}"/>
              </a:ext>
            </a:extLst>
          </p:cNvPr>
          <p:cNvSpPr txBox="1"/>
          <p:nvPr/>
        </p:nvSpPr>
        <p:spPr>
          <a:xfrm>
            <a:off x="2383943" y="3450228"/>
            <a:ext cx="4979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Download plakaten/planchen med de forskellige </a:t>
            </a:r>
            <a:r>
              <a:rPr lang="da-DK" sz="14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tiper</a:t>
            </a: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affald.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 på billederne og hjælp hinanden med at fordele affaldet rigtigt.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Klip evt. de enkelte billeder ud og hæng dem op i to forskellige grupper.</a:t>
            </a:r>
          </a:p>
          <a:p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Hvad sker der, hvis affald kommer i den forkerte spand?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E0D0628-5817-C484-3CE6-44CC3BB3554E}"/>
              </a:ext>
            </a:extLst>
          </p:cNvPr>
          <p:cNvSpPr txBox="1"/>
          <p:nvPr/>
        </p:nvSpPr>
        <p:spPr>
          <a:xfrm>
            <a:off x="418069" y="6390245"/>
            <a:ext cx="4559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rgbClr val="0171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Estimeret tid: 30 minutter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164B85D6-FCE7-E450-9030-A0D3C63F0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830" y="3075698"/>
            <a:ext cx="611604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6507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3504384-60A1-B980-3AA2-B75794850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69" y="570019"/>
            <a:ext cx="8355227" cy="5717962"/>
          </a:xfrm>
          <a:prstGeom prst="rect">
            <a:avLst/>
          </a:prstGeom>
        </p:spPr>
      </p:pic>
      <p:pic>
        <p:nvPicPr>
          <p:cNvPr id="4" name="Billede 3" descr="Et billede, der indeholder natur, mørk&#10;&#10;Automatisk genereret beskrivelse">
            <a:extLst>
              <a:ext uri="{FF2B5EF4-FFF2-40B4-BE49-F238E27FC236}">
                <a16:creationId xmlns:a16="http://schemas.microsoft.com/office/drawing/2014/main" id="{D5C41F44-BA21-2B03-7C08-6AA233761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392" y="1073140"/>
            <a:ext cx="7670932" cy="466926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1991F6A-4822-85CA-5747-F670A9EDA88F}"/>
              </a:ext>
            </a:extLst>
          </p:cNvPr>
          <p:cNvSpPr txBox="1">
            <a:spLocks/>
          </p:cNvSpPr>
          <p:nvPr/>
        </p:nvSpPr>
        <p:spPr>
          <a:xfrm>
            <a:off x="1035910" y="136982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Aktivitet 2</a:t>
            </a:r>
            <a:endParaRPr lang="da-DK" sz="3400" dirty="0">
              <a:solidFill>
                <a:schemeClr val="bg1"/>
              </a:solidFill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59DDE5C-C6B3-FECE-EC2F-89F380D508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2" r="-12"/>
          <a:stretch/>
        </p:blipFill>
        <p:spPr>
          <a:xfrm>
            <a:off x="1069046" y="2623743"/>
            <a:ext cx="6681599" cy="2750231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85489BC-10CD-BA14-A9E9-4B33DDD2113D}"/>
              </a:ext>
            </a:extLst>
          </p:cNvPr>
          <p:cNvSpPr txBox="1"/>
          <p:nvPr/>
        </p:nvSpPr>
        <p:spPr>
          <a:xfrm>
            <a:off x="2393468" y="2948500"/>
            <a:ext cx="455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Energiudnyttelse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7D362FC-085B-D90F-0EFD-D7602043C5E6}"/>
              </a:ext>
            </a:extLst>
          </p:cNvPr>
          <p:cNvSpPr txBox="1"/>
          <p:nvPr/>
        </p:nvSpPr>
        <p:spPr>
          <a:xfrm>
            <a:off x="2383942" y="3450228"/>
            <a:ext cx="48638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Særligt til natur/teknologi-undervisning</a:t>
            </a:r>
          </a:p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https://www.affald.dk/affaldshierarki/energiudnyttelse</a:t>
            </a:r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Gå i dybden med hvordan et affaldsenergianlæg fungerer.</a:t>
            </a:r>
          </a:p>
          <a:p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Demonstrer en dampmaskine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Forklar om elektromagnetisme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E0D0628-5817-C484-3CE6-44CC3BB3554E}"/>
              </a:ext>
            </a:extLst>
          </p:cNvPr>
          <p:cNvSpPr txBox="1"/>
          <p:nvPr/>
        </p:nvSpPr>
        <p:spPr>
          <a:xfrm>
            <a:off x="418069" y="6390245"/>
            <a:ext cx="4559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rgbClr val="0171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Estimeret tid: 30-120 minutter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164B85D6-FCE7-E450-9030-A0D3C63F0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8830" y="3075698"/>
            <a:ext cx="611604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5988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0B29C234-D3BD-73FE-0FE6-5CD037072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69" y="570019"/>
            <a:ext cx="8355227" cy="571796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1991F6A-4822-85CA-5747-F670A9EDA88F}"/>
              </a:ext>
            </a:extLst>
          </p:cNvPr>
          <p:cNvSpPr txBox="1">
            <a:spLocks/>
          </p:cNvSpPr>
          <p:nvPr/>
        </p:nvSpPr>
        <p:spPr>
          <a:xfrm>
            <a:off x="1035910" y="89954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Opgave 1</a:t>
            </a:r>
            <a:endParaRPr lang="da-DK" sz="3400" dirty="0">
              <a:solidFill>
                <a:schemeClr val="bg1"/>
              </a:solidFill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59DDE5C-C6B3-FECE-EC2F-89F380D50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10" y="1693890"/>
            <a:ext cx="10738021" cy="4189749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85489BC-10CD-BA14-A9E9-4B33DDD2113D}"/>
              </a:ext>
            </a:extLst>
          </p:cNvPr>
          <p:cNvSpPr txBox="1"/>
          <p:nvPr/>
        </p:nvSpPr>
        <p:spPr>
          <a:xfrm>
            <a:off x="2393468" y="1996775"/>
            <a:ext cx="455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Hvad har du smidt i skraldespanden?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7D362FC-085B-D90F-0EFD-D7602043C5E6}"/>
              </a:ext>
            </a:extLst>
          </p:cNvPr>
          <p:cNvSpPr txBox="1"/>
          <p:nvPr/>
        </p:nvSpPr>
        <p:spPr>
          <a:xfrm>
            <a:off x="2393466" y="2498503"/>
            <a:ext cx="81745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Beskriv 5 episoder derhjemme, hvor du har smidt noget i madaffald </a:t>
            </a:r>
            <a:br>
              <a:rPr lang="da-DK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800" dirty="0">
              <a:solidFill>
                <a:schemeClr val="bg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Beskriv 5 episoder derhjemme, hvor du har smidt noget i restaffald. </a:t>
            </a:r>
            <a:br>
              <a:rPr lang="da-DK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800" dirty="0">
              <a:solidFill>
                <a:schemeClr val="bg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Forklar sidemakkerne, hvorfor du har smidt dit affald i den rigtige (eller forkerte!) spand. </a:t>
            </a:r>
            <a:endParaRPr lang="da-DK" sz="1400" dirty="0">
              <a:solidFill>
                <a:schemeClr val="bg1">
                  <a:lumMod val="85000"/>
                </a:schemeClr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E0D0628-5817-C484-3CE6-44CC3BB3554E}"/>
              </a:ext>
            </a:extLst>
          </p:cNvPr>
          <p:cNvSpPr txBox="1"/>
          <p:nvPr/>
        </p:nvSpPr>
        <p:spPr>
          <a:xfrm>
            <a:off x="418069" y="6390245"/>
            <a:ext cx="4559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rgbClr val="0171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Estimeret tid: ca. 45 minutter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164B85D6-FCE7-E450-9030-A0D3C63F0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830" y="2123973"/>
            <a:ext cx="611604" cy="1016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CED202C5-D127-BE7E-8E28-55F4E5FCC4D0}"/>
              </a:ext>
            </a:extLst>
          </p:cNvPr>
          <p:cNvSpPr txBox="1"/>
          <p:nvPr/>
        </p:nvSpPr>
        <p:spPr>
          <a:xfrm>
            <a:off x="2393466" y="3857528"/>
            <a:ext cx="735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Kan også laves som hjemmeopgave:</a:t>
            </a:r>
          </a:p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Hold øje med skraldespanden derhjemme, mens der laves aftensmad og efter aftensmad. 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4D8A200-6152-5E0B-6EC2-3E306BDA3953}"/>
              </a:ext>
            </a:extLst>
          </p:cNvPr>
          <p:cNvSpPr txBox="1"/>
          <p:nvPr/>
        </p:nvSpPr>
        <p:spPr>
          <a:xfrm>
            <a:off x="2393466" y="4551488"/>
            <a:ext cx="75208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Beskriv 5 episoder derhjemme, hvor du har smidt noget i madaffald </a:t>
            </a:r>
            <a:br>
              <a:rPr lang="da-DK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800" dirty="0">
              <a:solidFill>
                <a:schemeClr val="bg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Beskriv 5 episoder derhjemme, hvor du har smidt noget i restaffald. </a:t>
            </a:r>
            <a:br>
              <a:rPr lang="da-DK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800" dirty="0">
              <a:solidFill>
                <a:schemeClr val="bg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Forklar sidemakkerne, hvorfor du har smidt dit affald i den rigtige (eller forkerte!) spand. </a:t>
            </a:r>
            <a:endParaRPr lang="da-DK" sz="1400" dirty="0">
              <a:solidFill>
                <a:schemeClr val="bg1">
                  <a:lumMod val="85000"/>
                </a:schemeClr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D677D2D0-417F-B7FE-6915-33CBAE5D6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830" y="3975260"/>
            <a:ext cx="611604" cy="101600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09A5D64D-FC7E-E08C-B4CF-3108BB8DBC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-487"/>
          <a:stretch/>
        </p:blipFill>
        <p:spPr>
          <a:xfrm>
            <a:off x="9808491" y="4082129"/>
            <a:ext cx="2122909" cy="2429097"/>
          </a:xfrm>
          <a:prstGeom prst="rect">
            <a:avLst/>
          </a:prstGeom>
        </p:spPr>
      </p:pic>
      <p:pic>
        <p:nvPicPr>
          <p:cNvPr id="7" name="Billede 6" descr="Et billede, der indeholder tekst, vektorgrafik, legetøj&#10;&#10;Automatisk genereret beskrivelse">
            <a:extLst>
              <a:ext uri="{FF2B5EF4-FFF2-40B4-BE49-F238E27FC236}">
                <a16:creationId xmlns:a16="http://schemas.microsoft.com/office/drawing/2014/main" id="{8D57C51B-256E-9814-2206-CF7F64A18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2312" y="346774"/>
            <a:ext cx="1929198" cy="198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2767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0B29C234-D3BD-73FE-0FE6-5CD037072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69" y="570019"/>
            <a:ext cx="8355227" cy="5717962"/>
          </a:xfrm>
          <a:prstGeom prst="rect">
            <a:avLst/>
          </a:prstGeom>
        </p:spPr>
      </p:pic>
      <p:pic>
        <p:nvPicPr>
          <p:cNvPr id="18" name="Billede 17" descr="Et billede, der indeholder mad, tallerken, måltid&#10;&#10;Automatisk genereret beskrivelse">
            <a:extLst>
              <a:ext uri="{FF2B5EF4-FFF2-40B4-BE49-F238E27FC236}">
                <a16:creationId xmlns:a16="http://schemas.microsoft.com/office/drawing/2014/main" id="{FC9C5E98-89EA-AF1F-30AC-8DE4ED0E8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392" y="1094369"/>
            <a:ext cx="9015921" cy="466926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1991F6A-4822-85CA-5747-F670A9EDA88F}"/>
              </a:ext>
            </a:extLst>
          </p:cNvPr>
          <p:cNvSpPr txBox="1">
            <a:spLocks/>
          </p:cNvSpPr>
          <p:nvPr/>
        </p:nvSpPr>
        <p:spPr>
          <a:xfrm>
            <a:off x="1035910" y="89954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Opgave 2</a:t>
            </a:r>
            <a:endParaRPr lang="da-DK" sz="3400" dirty="0">
              <a:solidFill>
                <a:schemeClr val="bg1"/>
              </a:solidFill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59DDE5C-C6B3-FECE-EC2F-89F380D50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10" y="2383439"/>
            <a:ext cx="8130575" cy="236844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85489BC-10CD-BA14-A9E9-4B33DDD2113D}"/>
              </a:ext>
            </a:extLst>
          </p:cNvPr>
          <p:cNvSpPr txBox="1"/>
          <p:nvPr/>
        </p:nvSpPr>
        <p:spPr>
          <a:xfrm>
            <a:off x="2393468" y="2686323"/>
            <a:ext cx="455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Kampagne mod madspild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7D362FC-085B-D90F-0EFD-D7602043C5E6}"/>
              </a:ext>
            </a:extLst>
          </p:cNvPr>
          <p:cNvSpPr txBox="1"/>
          <p:nvPr/>
        </p:nvSpPr>
        <p:spPr>
          <a:xfrm>
            <a:off x="2393467" y="3188051"/>
            <a:ext cx="5953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 jer op i grupper</a:t>
            </a:r>
            <a:br>
              <a:rPr lang="da-DK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800" dirty="0">
              <a:solidFill>
                <a:schemeClr val="bg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Lav en kampagne for at begrænse madspild. Det kan være en film, en plakat, en </a:t>
            </a:r>
            <a:r>
              <a:rPr lang="da-DK" sz="14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powerpoint</a:t>
            </a:r>
            <a:r>
              <a:rPr lang="da-DK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en sang</a:t>
            </a:r>
            <a:br>
              <a:rPr lang="da-DK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800" dirty="0">
              <a:solidFill>
                <a:schemeClr val="bg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Find inspiration fra foreningen </a:t>
            </a: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Stop spild af mad</a:t>
            </a:r>
            <a:endParaRPr lang="da-DK" sz="1400" dirty="0">
              <a:solidFill>
                <a:schemeClr val="bg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E0D0628-5817-C484-3CE6-44CC3BB3554E}"/>
              </a:ext>
            </a:extLst>
          </p:cNvPr>
          <p:cNvSpPr txBox="1"/>
          <p:nvPr/>
        </p:nvSpPr>
        <p:spPr>
          <a:xfrm>
            <a:off x="418069" y="6390245"/>
            <a:ext cx="4559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rgbClr val="0171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Estimeret tid: 60-120 minutter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164B85D6-FCE7-E450-9030-A0D3C63F0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830" y="2813521"/>
            <a:ext cx="611604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8893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lede 29">
            <a:extLst>
              <a:ext uri="{FF2B5EF4-FFF2-40B4-BE49-F238E27FC236}">
                <a16:creationId xmlns:a16="http://schemas.microsoft.com/office/drawing/2014/main" id="{1269BEA7-986F-169E-7D03-7A2BA136EE5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9582236" y="555687"/>
            <a:ext cx="2191695" cy="5717962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D795A74B-4162-EFA9-A0D5-78626C03ED9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293467" y="570018"/>
            <a:ext cx="2191695" cy="5717962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1536F957-4877-71D5-1265-793210925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371" y="570018"/>
            <a:ext cx="2191695" cy="5717962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8501A45A-73EA-58BE-43A1-E6B06FCA020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996419" y="570018"/>
            <a:ext cx="2191695" cy="5717962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478425F3-407B-5D91-A950-593D6F5E0EA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05369" y="570019"/>
            <a:ext cx="2191695" cy="5717962"/>
          </a:xfrm>
          <a:prstGeom prst="rect">
            <a:avLst/>
          </a:prstGeom>
          <a:ln>
            <a:noFill/>
          </a:ln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CCC4D24A-3470-B309-B83A-3C8CB06AC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839" t="57852" r="2386" b="26167"/>
          <a:stretch/>
        </p:blipFill>
        <p:spPr>
          <a:xfrm>
            <a:off x="9909598" y="3001242"/>
            <a:ext cx="1536970" cy="826851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BEA556BE-44EF-BB7A-BB1A-6AF2DDBB8E00}"/>
              </a:ext>
            </a:extLst>
          </p:cNvPr>
          <p:cNvGrpSpPr>
            <a:grpSpLocks noChangeAspect="1"/>
          </p:cNvGrpSpPr>
          <p:nvPr/>
        </p:nvGrpSpPr>
        <p:grpSpPr>
          <a:xfrm>
            <a:off x="809292" y="2323182"/>
            <a:ext cx="1409248" cy="1825230"/>
            <a:chOff x="1370309" y="2190074"/>
            <a:chExt cx="1614791" cy="2091446"/>
          </a:xfrm>
        </p:grpSpPr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98D2A85D-DD77-EBA7-D396-FF8C254564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78" t="35291" r="70346" b="24287"/>
            <a:stretch/>
          </p:blipFill>
          <p:spPr>
            <a:xfrm>
              <a:off x="1370309" y="2190074"/>
              <a:ext cx="1614791" cy="2091446"/>
            </a:xfrm>
            <a:prstGeom prst="rect">
              <a:avLst/>
            </a:prstGeom>
          </p:spPr>
        </p:pic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CDE86975-CB3D-090B-F783-5C9B513072F6}"/>
                </a:ext>
              </a:extLst>
            </p:cNvPr>
            <p:cNvSpPr/>
            <p:nvPr/>
          </p:nvSpPr>
          <p:spPr>
            <a:xfrm>
              <a:off x="1773382" y="2757055"/>
              <a:ext cx="391391" cy="353290"/>
            </a:xfrm>
            <a:prstGeom prst="rect">
              <a:avLst/>
            </a:prstGeom>
            <a:solidFill>
              <a:srgbClr val="322122"/>
            </a:solidFill>
            <a:ln>
              <a:solidFill>
                <a:srgbClr val="3221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7FAB52B-1BF2-B5A5-94C1-E42EAEF79709}"/>
                </a:ext>
              </a:extLst>
            </p:cNvPr>
            <p:cNvSpPr/>
            <p:nvPr/>
          </p:nvSpPr>
          <p:spPr>
            <a:xfrm>
              <a:off x="1773383" y="2757055"/>
              <a:ext cx="822442" cy="353290"/>
            </a:xfrm>
            <a:prstGeom prst="rect">
              <a:avLst/>
            </a:prstGeom>
            <a:solidFill>
              <a:srgbClr val="343232"/>
            </a:solidFill>
            <a:ln>
              <a:solidFill>
                <a:srgbClr val="343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rgbClr val="343232"/>
                </a:solidFill>
              </a:endParaRP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B6DC48EC-4829-D151-0A8E-CEF995B385AB}"/>
                </a:ext>
              </a:extLst>
            </p:cNvPr>
            <p:cNvSpPr/>
            <p:nvPr/>
          </p:nvSpPr>
          <p:spPr>
            <a:xfrm>
              <a:off x="1759986" y="2793442"/>
              <a:ext cx="195695" cy="316903"/>
            </a:xfrm>
            <a:prstGeom prst="rect">
              <a:avLst/>
            </a:prstGeom>
            <a:solidFill>
              <a:srgbClr val="322122"/>
            </a:solidFill>
            <a:ln>
              <a:solidFill>
                <a:srgbClr val="3221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55D9ECF4-DE61-3AFE-E3CB-C86BCBECB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1881" y="2757055"/>
              <a:ext cx="822444" cy="851134"/>
            </a:xfrm>
            <a:prstGeom prst="rect">
              <a:avLst/>
            </a:prstGeom>
          </p:spPr>
        </p:pic>
      </p:grpSp>
      <p:sp>
        <p:nvSpPr>
          <p:cNvPr id="34" name="Tekstfelt 33">
            <a:extLst>
              <a:ext uri="{FF2B5EF4-FFF2-40B4-BE49-F238E27FC236}">
                <a16:creationId xmlns:a16="http://schemas.microsoft.com/office/drawing/2014/main" id="{2662603D-86F2-EE28-78AE-182597AE615F}"/>
              </a:ext>
            </a:extLst>
          </p:cNvPr>
          <p:cNvSpPr txBox="1"/>
          <p:nvPr/>
        </p:nvSpPr>
        <p:spPr>
          <a:xfrm>
            <a:off x="541942" y="4354249"/>
            <a:ext cx="1964014" cy="748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Forløb 1</a:t>
            </a:r>
            <a:br>
              <a:rPr lang="da-DK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da-DK" sz="12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Affaldshierarkiet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493FF71E-BB47-6C89-7CD1-63673ADEBB91}"/>
              </a:ext>
            </a:extLst>
          </p:cNvPr>
          <p:cNvSpPr txBox="1"/>
          <p:nvPr/>
        </p:nvSpPr>
        <p:spPr>
          <a:xfrm>
            <a:off x="2817351" y="4354249"/>
            <a:ext cx="1964014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Forløb 2</a:t>
            </a:r>
            <a:br>
              <a:rPr lang="da-DK" sz="12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da-DK" sz="12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Rest- og madaffald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D635CBB2-57C7-B3A1-945A-4B27BB95A68D}"/>
              </a:ext>
            </a:extLst>
          </p:cNvPr>
          <p:cNvSpPr txBox="1"/>
          <p:nvPr/>
        </p:nvSpPr>
        <p:spPr>
          <a:xfrm>
            <a:off x="5133070" y="4354249"/>
            <a:ext cx="1964014" cy="102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Forløb 3</a:t>
            </a:r>
            <a:br>
              <a:rPr lang="da-DK" sz="12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da-DK" sz="12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A: Pap og Papir </a:t>
            </a:r>
          </a:p>
          <a:p>
            <a:pPr algn="ctr">
              <a:lnSpc>
                <a:spcPct val="150000"/>
              </a:lnSpc>
            </a:pPr>
            <a:r>
              <a:rPr lang="da-DK" sz="12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B: Tekstil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241A097D-2898-5A5A-D824-DD91E6158920}"/>
              </a:ext>
            </a:extLst>
          </p:cNvPr>
          <p:cNvSpPr txBox="1"/>
          <p:nvPr/>
        </p:nvSpPr>
        <p:spPr>
          <a:xfrm>
            <a:off x="7410635" y="4342270"/>
            <a:ext cx="1964014" cy="102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Forløb 4</a:t>
            </a:r>
            <a:endParaRPr lang="da-DK" b="1" dirty="0">
              <a:solidFill>
                <a:schemeClr val="bg1"/>
              </a:solidFill>
              <a:latin typeface="Helvetica Neue Light" panose="020004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da-DK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A: Pla</a:t>
            </a:r>
            <a:r>
              <a:rPr lang="da-DK" sz="12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st og kartoner</a:t>
            </a:r>
          </a:p>
          <a:p>
            <a:pPr algn="ctr">
              <a:lnSpc>
                <a:spcPct val="150000"/>
              </a:lnSpc>
            </a:pPr>
            <a:r>
              <a:rPr lang="da-DK" sz="12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B: Glas og metal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71A55C03-CE66-E68C-26E8-17467D1E786C}"/>
              </a:ext>
            </a:extLst>
          </p:cNvPr>
          <p:cNvSpPr txBox="1"/>
          <p:nvPr/>
        </p:nvSpPr>
        <p:spPr>
          <a:xfrm>
            <a:off x="9696076" y="4342270"/>
            <a:ext cx="1964014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Forløb 5</a:t>
            </a:r>
            <a:br>
              <a:rPr lang="da-DK" sz="12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da-DK" sz="12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Farligt affald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5DEAC52-4A3D-0E31-23BB-F09D25377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04" t="34351" r="49320" b="25226"/>
          <a:stretch/>
        </p:blipFill>
        <p:spPr>
          <a:xfrm>
            <a:off x="5390727" y="2264477"/>
            <a:ext cx="1454573" cy="188393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E678C77-ED1B-93EB-9698-81DF6584F8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78" t="35291" r="70346" b="24287"/>
          <a:stretch/>
        </p:blipFill>
        <p:spPr>
          <a:xfrm>
            <a:off x="3071942" y="2323182"/>
            <a:ext cx="1409247" cy="182523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EC038A2-EE55-CDB4-336F-01355BFF5EE1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50000" t="35291" r="27972" b="24287"/>
          <a:stretch/>
        </p:blipFill>
        <p:spPr>
          <a:xfrm>
            <a:off x="7675584" y="2264476"/>
            <a:ext cx="1516336" cy="18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94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D46E7BD-4E29-3D73-4652-36A476E3E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82" y="333616"/>
            <a:ext cx="11410583" cy="614416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2EC7674-4042-CDA2-17CF-082D0F26B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17" y="619480"/>
            <a:ext cx="1867929" cy="64363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3E0EB18-4B7E-3C13-5C81-0C3E5C692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82" y="3973757"/>
            <a:ext cx="4649818" cy="95384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256BF378-094C-DA89-9584-5CA7810B9E9A}"/>
              </a:ext>
            </a:extLst>
          </p:cNvPr>
          <p:cNvSpPr txBox="1">
            <a:spLocks/>
          </p:cNvSpPr>
          <p:nvPr/>
        </p:nvSpPr>
        <p:spPr>
          <a:xfrm>
            <a:off x="838199" y="34290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6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Mad- og restaffald</a:t>
            </a:r>
            <a:endParaRPr lang="da-DK" sz="6000" dirty="0">
              <a:solidFill>
                <a:schemeClr val="bg1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0FCFB10-CA97-3742-7041-DEB6772A8B8A}"/>
              </a:ext>
            </a:extLst>
          </p:cNvPr>
          <p:cNvSpPr txBox="1"/>
          <p:nvPr/>
        </p:nvSpPr>
        <p:spPr>
          <a:xfrm>
            <a:off x="838199" y="4335191"/>
            <a:ext cx="406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Introduktion, aktivitet &amp; opgave</a:t>
            </a:r>
          </a:p>
        </p:txBody>
      </p:sp>
      <p:pic>
        <p:nvPicPr>
          <p:cNvPr id="7" name="Billede 6" descr="Et billede, der indeholder tekst, sæde, vektorgrafik&#10;&#10;Automatisk genereret beskrivelse">
            <a:extLst>
              <a:ext uri="{FF2B5EF4-FFF2-40B4-BE49-F238E27FC236}">
                <a16:creationId xmlns:a16="http://schemas.microsoft.com/office/drawing/2014/main" id="{DA1A93DF-4013-1DC6-AAA9-8351EFB81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7216" y="708583"/>
            <a:ext cx="2325078" cy="256560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0980768-EDE5-74D3-0C0F-63F1997F04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b="-487"/>
          <a:stretch/>
        </p:blipFill>
        <p:spPr>
          <a:xfrm>
            <a:off x="8373390" y="1972335"/>
            <a:ext cx="2582753" cy="2955265"/>
          </a:xfrm>
          <a:prstGeom prst="rect">
            <a:avLst/>
          </a:prstGeom>
        </p:spPr>
      </p:pic>
      <p:pic>
        <p:nvPicPr>
          <p:cNvPr id="9" name="Picture 4" descr="Circular Economy Beyond Waste">
            <a:extLst>
              <a:ext uri="{FF2B5EF4-FFF2-40B4-BE49-F238E27FC236}">
                <a16:creationId xmlns:a16="http://schemas.microsoft.com/office/drawing/2014/main" id="{D1E4B6AF-1B24-8123-6222-31BE0A110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8"/>
          <a:stretch/>
        </p:blipFill>
        <p:spPr bwMode="auto">
          <a:xfrm>
            <a:off x="8088733" y="5932466"/>
            <a:ext cx="645363" cy="56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ircular Economy Beyond Waste">
            <a:extLst>
              <a:ext uri="{FF2B5EF4-FFF2-40B4-BE49-F238E27FC236}">
                <a16:creationId xmlns:a16="http://schemas.microsoft.com/office/drawing/2014/main" id="{C31404F8-2CFF-5AF3-EC6E-48AFCCD33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7" t="14268"/>
          <a:stretch/>
        </p:blipFill>
        <p:spPr bwMode="auto">
          <a:xfrm>
            <a:off x="9017877" y="5934791"/>
            <a:ext cx="788276" cy="56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322D1978-23BF-21AE-3D7C-D019038E8146}"/>
              </a:ext>
            </a:extLst>
          </p:cNvPr>
          <p:cNvGrpSpPr/>
          <p:nvPr/>
        </p:nvGrpSpPr>
        <p:grpSpPr>
          <a:xfrm>
            <a:off x="395826" y="5826962"/>
            <a:ext cx="2719829" cy="697422"/>
            <a:chOff x="390707" y="5835698"/>
            <a:chExt cx="2719829" cy="697422"/>
          </a:xfrm>
        </p:grpSpPr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A4F03F12-D926-A34C-CD14-3D24885789AC}"/>
                </a:ext>
              </a:extLst>
            </p:cNvPr>
            <p:cNvSpPr txBox="1"/>
            <p:nvPr/>
          </p:nvSpPr>
          <p:spPr>
            <a:xfrm>
              <a:off x="390707" y="5886789"/>
              <a:ext cx="1968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i="1" dirty="0">
                  <a:latin typeface="Helvetica Neue" panose="02000503000000020004"/>
                </a:rPr>
                <a:t>Indhold er udarbejdet med inspiration, viden og materiale fra Affald.dk</a:t>
              </a:r>
            </a:p>
          </p:txBody>
        </p:sp>
        <p:pic>
          <p:nvPicPr>
            <p:cNvPr id="13" name="Billede 12">
              <a:hlinkClick r:id="rId9"/>
              <a:extLst>
                <a:ext uri="{FF2B5EF4-FFF2-40B4-BE49-F238E27FC236}">
                  <a16:creationId xmlns:a16="http://schemas.microsoft.com/office/drawing/2014/main" id="{F611947D-074C-FF7B-4901-C3249C660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61972" y="5835698"/>
              <a:ext cx="648564" cy="642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36614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37625901-D014-40DD-08A9-E0C1A482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84" y="1513395"/>
            <a:ext cx="11438432" cy="501157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650986D-C6B1-283A-1D26-F96E10B9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0" y="375967"/>
            <a:ext cx="1780785" cy="611661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31CDBAD-2069-5D5F-1F06-6E114DB464EC}"/>
              </a:ext>
            </a:extLst>
          </p:cNvPr>
          <p:cNvSpPr txBox="1">
            <a:spLocks/>
          </p:cNvSpPr>
          <p:nvPr/>
        </p:nvSpPr>
        <p:spPr>
          <a:xfrm>
            <a:off x="827504" y="191352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Lidt om madaffald</a:t>
            </a:r>
            <a:endParaRPr lang="da-DK" sz="3400" dirty="0">
              <a:solidFill>
                <a:schemeClr val="bg1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AB1B03F-8974-7DD7-0449-4FC278D26EC8}"/>
              </a:ext>
            </a:extLst>
          </p:cNvPr>
          <p:cNvSpPr txBox="1"/>
          <p:nvPr/>
        </p:nvSpPr>
        <p:spPr>
          <a:xfrm>
            <a:off x="827504" y="2960581"/>
            <a:ext cx="5867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Madaffald er den mad, du ikke får spist - både mad der er blevet for gammelt og resterne fra din tallerken, når du har spist. Den del kalder vi madspild. 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Madaffald er også det, der ikke kan spises, fx æbleskrog, æggeskaller, kartoffelskræller og kyllingeben. 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Andre organiske og </a:t>
            </a:r>
            <a:r>
              <a:rPr lang="da-DK" sz="14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letnedbrydelige</a:t>
            </a: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ting hører også til i madaffald: Kaffegrums, blomsterbuketter og the-breve.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5C54B3E-8702-18DE-3978-3C9FC8C12F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57023" y="2196758"/>
            <a:ext cx="4734977" cy="3558970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881A42F8-8CFB-6EF1-CD7C-FE2D4069F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02737"/>
            <a:ext cx="6441869" cy="611661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46DF721-1ACE-5BA5-9430-0ECCCADB987B}"/>
              </a:ext>
            </a:extLst>
          </p:cNvPr>
          <p:cNvSpPr txBox="1"/>
          <p:nvPr/>
        </p:nvSpPr>
        <p:spPr>
          <a:xfrm>
            <a:off x="384600" y="5838028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Til klassen: </a:t>
            </a:r>
            <a:r>
              <a:rPr lang="da-DK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Hvad betyder organisk? Hvad betyder </a:t>
            </a:r>
            <a:r>
              <a:rPr lang="da-DK" sz="1400" b="1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letnedbrydelig</a:t>
            </a:r>
            <a:r>
              <a:rPr lang="da-DK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342443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37625901-D014-40DD-08A9-E0C1A482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0" y="1470456"/>
            <a:ext cx="10454849" cy="501157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650986D-C6B1-283A-1D26-F96E10B9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0" y="375967"/>
            <a:ext cx="1780785" cy="611661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31CDBAD-2069-5D5F-1F06-6E114DB464EC}"/>
              </a:ext>
            </a:extLst>
          </p:cNvPr>
          <p:cNvSpPr txBox="1">
            <a:spLocks/>
          </p:cNvSpPr>
          <p:nvPr/>
        </p:nvSpPr>
        <p:spPr>
          <a:xfrm>
            <a:off x="978281" y="1895324"/>
            <a:ext cx="4981575" cy="2321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800" spc="200" dirty="0">
                <a:solidFill>
                  <a:srgbClr val="037CB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FILM</a:t>
            </a:r>
            <a:endParaRPr lang="da-DK" sz="3600" spc="200" dirty="0">
              <a:solidFill>
                <a:srgbClr val="037CB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3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Hvad sker der </a:t>
            </a:r>
            <a:br>
              <a:rPr lang="da-DK" sz="3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da-DK" sz="3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med madaffald?</a:t>
            </a:r>
            <a:endParaRPr lang="da-DK" sz="3600" dirty="0">
              <a:solidFill>
                <a:schemeClr val="bg1"/>
              </a:solidFill>
            </a:endParaRPr>
          </a:p>
        </p:txBody>
      </p:sp>
      <p:sp>
        <p:nvSpPr>
          <p:cNvPr id="6" name="Afrundet rektangulær billedforklaring 4">
            <a:extLst>
              <a:ext uri="{FF2B5EF4-FFF2-40B4-BE49-F238E27FC236}">
                <a16:creationId xmlns:a16="http://schemas.microsoft.com/office/drawing/2014/main" id="{7D07EA87-789E-D29B-8147-5F0C2A19583A}"/>
              </a:ext>
            </a:extLst>
          </p:cNvPr>
          <p:cNvSpPr/>
          <p:nvPr/>
        </p:nvSpPr>
        <p:spPr>
          <a:xfrm flipH="1">
            <a:off x="1055037" y="3656536"/>
            <a:ext cx="1713723" cy="644021"/>
          </a:xfrm>
          <a:prstGeom prst="wedgeRoundRectCallout">
            <a:avLst>
              <a:gd name="adj1" fmla="val -34165"/>
              <a:gd name="adj2" fmla="val 85573"/>
              <a:gd name="adj3" fmla="val 16667"/>
            </a:avLst>
          </a:prstGeom>
          <a:solidFill>
            <a:srgbClr val="017176"/>
          </a:solidFill>
          <a:ln>
            <a:solidFill>
              <a:srgbClr val="017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/>
          </a:p>
        </p:txBody>
      </p:sp>
      <p:sp>
        <p:nvSpPr>
          <p:cNvPr id="15" name="Tekstfelt 7">
            <a:extLst>
              <a:ext uri="{FF2B5EF4-FFF2-40B4-BE49-F238E27FC236}">
                <a16:creationId xmlns:a16="http://schemas.microsoft.com/office/drawing/2014/main" id="{D4CB2F62-51D3-2A13-546B-5AEC49853073}"/>
              </a:ext>
            </a:extLst>
          </p:cNvPr>
          <p:cNvSpPr txBox="1"/>
          <p:nvPr/>
        </p:nvSpPr>
        <p:spPr>
          <a:xfrm>
            <a:off x="1186040" y="3716937"/>
            <a:ext cx="1558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dirty="0">
                <a:solidFill>
                  <a:schemeClr val="bg1"/>
                </a:solidFill>
                <a:latin typeface="Bradley Hand ITC" panose="020F0502020204030204" pitchFamily="34" charset="0"/>
                <a:ea typeface="Brush Script MT" panose="03060802040406070304" pitchFamily="66" charset="-122"/>
                <a:cs typeface="Bradley Hand ITC" panose="020F0502020204030204" pitchFamily="34" charset="0"/>
              </a:rPr>
              <a:t>Jeg bliver både til grød og gødning</a:t>
            </a:r>
            <a:endParaRPr lang="da-DK" sz="1400" b="1" dirty="0">
              <a:latin typeface="Bradley Hand ITC" panose="020F0502020204030204" pitchFamily="34" charset="0"/>
              <a:ea typeface="Brush Script MT" panose="03060802040406070304" pitchFamily="66" charset="-122"/>
              <a:cs typeface="Bradley Hand ITC" panose="020F0502020204030204" pitchFamily="34" charset="0"/>
            </a:endParaRPr>
          </a:p>
        </p:txBody>
      </p:sp>
      <p:pic>
        <p:nvPicPr>
          <p:cNvPr id="21" name="Billede 20" descr="Et billede, der indeholder tekst&#10;&#10;Automatisk genereret beskrivelse">
            <a:hlinkClick r:id="rId4"/>
            <a:extLst>
              <a:ext uri="{FF2B5EF4-FFF2-40B4-BE49-F238E27FC236}">
                <a16:creationId xmlns:a16="http://schemas.microsoft.com/office/drawing/2014/main" id="{736A8A8A-9068-30C0-3B54-1E2C43639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423" y="2005613"/>
            <a:ext cx="7032791" cy="3743116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98956C88-196A-D992-5903-298BF683B327}"/>
              </a:ext>
            </a:extLst>
          </p:cNvPr>
          <p:cNvGrpSpPr/>
          <p:nvPr/>
        </p:nvGrpSpPr>
        <p:grpSpPr>
          <a:xfrm>
            <a:off x="8347519" y="3541378"/>
            <a:ext cx="866273" cy="854242"/>
            <a:chOff x="9197108" y="3604869"/>
            <a:chExt cx="866273" cy="854242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3D65A2B0-0CA0-8E69-74B3-1DF96C9DB813}"/>
                </a:ext>
              </a:extLst>
            </p:cNvPr>
            <p:cNvSpPr/>
            <p:nvPr/>
          </p:nvSpPr>
          <p:spPr>
            <a:xfrm>
              <a:off x="9197108" y="3604869"/>
              <a:ext cx="866273" cy="854242"/>
            </a:xfrm>
            <a:prstGeom prst="ellipse">
              <a:avLst/>
            </a:prstGeom>
            <a:solidFill>
              <a:srgbClr val="5A94CE"/>
            </a:solidFill>
            <a:ln>
              <a:solidFill>
                <a:srgbClr val="5A94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12" name="Grafik 11" descr="Afspil med massiv udfyldning">
              <a:hlinkClick r:id="rId4"/>
              <a:extLst>
                <a:ext uri="{FF2B5EF4-FFF2-40B4-BE49-F238E27FC236}">
                  <a16:creationId xmlns:a16="http://schemas.microsoft.com/office/drawing/2014/main" id="{135C1898-74D1-9183-1C87-EE395B33D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44459" y="3672529"/>
              <a:ext cx="718922" cy="718922"/>
            </a:xfrm>
            <a:prstGeom prst="rect">
              <a:avLst/>
            </a:prstGeom>
          </p:spPr>
        </p:pic>
      </p:grpSp>
      <p:pic>
        <p:nvPicPr>
          <p:cNvPr id="9" name="Billede 8" descr="Et billede, der indeholder tekst, vektorgrafik, legetøj&#10;&#10;Automatisk genereret beskrivelse">
            <a:extLst>
              <a:ext uri="{FF2B5EF4-FFF2-40B4-BE49-F238E27FC236}">
                <a16:creationId xmlns:a16="http://schemas.microsoft.com/office/drawing/2014/main" id="{5F321E5B-0A89-ADEC-231C-28CCBEB119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261" y="3971300"/>
            <a:ext cx="2154196" cy="2212027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541E9E9-23DD-14C4-17A1-7B55727B9BA3}"/>
              </a:ext>
            </a:extLst>
          </p:cNvPr>
          <p:cNvSpPr txBox="1"/>
          <p:nvPr/>
        </p:nvSpPr>
        <p:spPr>
          <a:xfrm>
            <a:off x="5156423" y="5813995"/>
            <a:ext cx="319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https://youtu.be/rxsjkSem1pk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5985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B299B00-3C44-3F47-CDF5-95026156E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0" y="1470456"/>
            <a:ext cx="5711400" cy="501157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FE60002-82C2-7D02-3CF4-5DB2A7B31C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384600" y="375967"/>
            <a:ext cx="1780785" cy="61166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09CAF14-39BA-6237-3959-2CC03EC48506}"/>
              </a:ext>
            </a:extLst>
          </p:cNvPr>
          <p:cNvSpPr/>
          <p:nvPr/>
        </p:nvSpPr>
        <p:spPr>
          <a:xfrm>
            <a:off x="384600" y="1470456"/>
            <a:ext cx="5711400" cy="5011577"/>
          </a:xfrm>
          <a:prstGeom prst="rect">
            <a:avLst/>
          </a:prstGeom>
          <a:solidFill>
            <a:srgbClr val="01A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D90D9D-1FE7-AA77-A817-301500D4F0D0}"/>
              </a:ext>
            </a:extLst>
          </p:cNvPr>
          <p:cNvSpPr/>
          <p:nvPr/>
        </p:nvSpPr>
        <p:spPr>
          <a:xfrm>
            <a:off x="6096000" y="1470456"/>
            <a:ext cx="5711400" cy="501157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0CDB64F-FA0E-5D8B-4261-FB5A78946BE8}"/>
              </a:ext>
            </a:extLst>
          </p:cNvPr>
          <p:cNvSpPr txBox="1"/>
          <p:nvPr/>
        </p:nvSpPr>
        <p:spPr>
          <a:xfrm>
            <a:off x="872194" y="1785889"/>
            <a:ext cx="50911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Ja, tak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B05570B-FD56-8918-B5DF-28223C60AE9B}"/>
              </a:ext>
            </a:extLst>
          </p:cNvPr>
          <p:cNvSpPr txBox="1"/>
          <p:nvPr/>
        </p:nvSpPr>
        <p:spPr>
          <a:xfrm>
            <a:off x="6583594" y="1785889"/>
            <a:ext cx="50911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400" b="1" dirty="0">
                <a:solidFill>
                  <a:srgbClr val="3432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Nej, tak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CA1DF2A-F0F1-DE82-0EE5-64D07300DE54}"/>
              </a:ext>
            </a:extLst>
          </p:cNvPr>
          <p:cNvSpPr txBox="1"/>
          <p:nvPr/>
        </p:nvSpPr>
        <p:spPr>
          <a:xfrm>
            <a:off x="872194" y="2589460"/>
            <a:ext cx="365694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Frugt og grønt 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Kaffefiltre og teposer i papir 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Æggeskaller 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Kød og pålægsrester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Fisk og skaldyr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da-DK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Mindre knogler (fjerkræ, gris, lam)</a:t>
            </a:r>
            <a:b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Brød og kager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 og pasta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Ost- og mælkeprodukter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Fedt og sovs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93AF938-4B2A-7F44-EB7A-B3D08AB0F0B7}"/>
              </a:ext>
            </a:extLst>
          </p:cNvPr>
          <p:cNvSpPr txBox="1"/>
          <p:nvPr/>
        </p:nvSpPr>
        <p:spPr>
          <a:xfrm>
            <a:off x="6583594" y="2589459"/>
            <a:ext cx="3656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3432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Bionedbrydelig emballage</a:t>
            </a:r>
            <a:br>
              <a:rPr lang="da-DK" sz="1400" dirty="0">
                <a:solidFill>
                  <a:srgbClr val="3432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400" dirty="0">
              <a:solidFill>
                <a:srgbClr val="34323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3432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Vatpinde og bleer </a:t>
            </a:r>
            <a:br>
              <a:rPr lang="da-DK" sz="1400" dirty="0">
                <a:solidFill>
                  <a:srgbClr val="3432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400" dirty="0">
              <a:solidFill>
                <a:srgbClr val="34323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3432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Pizzabakker</a:t>
            </a:r>
            <a:br>
              <a:rPr lang="da-DK" sz="1400" dirty="0">
                <a:solidFill>
                  <a:srgbClr val="3432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400" dirty="0">
              <a:solidFill>
                <a:srgbClr val="34323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3432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Potteplanter</a:t>
            </a:r>
            <a:br>
              <a:rPr lang="da-DK" sz="1400" dirty="0">
                <a:solidFill>
                  <a:srgbClr val="3432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400" dirty="0">
              <a:solidFill>
                <a:srgbClr val="34323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3432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Dyrestrøelse og kattegrus </a:t>
            </a:r>
            <a:br>
              <a:rPr lang="da-DK" sz="1400" dirty="0">
                <a:solidFill>
                  <a:srgbClr val="3432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a-DK" sz="1400" dirty="0">
              <a:solidFill>
                <a:srgbClr val="34323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34323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Servietter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932F93F3-FDAB-FEF4-5D7E-0E9CDA03C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899" y="1136929"/>
            <a:ext cx="2705101" cy="615553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3F87A1E6-C345-A54C-AA2A-4138BE6C416F}"/>
              </a:ext>
            </a:extLst>
          </p:cNvPr>
          <p:cNvSpPr txBox="1"/>
          <p:nvPr/>
        </p:nvSpPr>
        <p:spPr>
          <a:xfrm>
            <a:off x="9817893" y="1255109"/>
            <a:ext cx="5091113" cy="373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Madaffald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1F2C87A-D51E-327B-740D-96F08313DF29}"/>
              </a:ext>
            </a:extLst>
          </p:cNvPr>
          <p:cNvSpPr/>
          <p:nvPr/>
        </p:nvSpPr>
        <p:spPr>
          <a:xfrm>
            <a:off x="11674264" y="3801882"/>
            <a:ext cx="131581" cy="37729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1664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37625901-D014-40DD-08A9-E0C1A482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0" y="1470456"/>
            <a:ext cx="11438432" cy="501157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650986D-C6B1-283A-1D26-F96E10B9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0" y="375967"/>
            <a:ext cx="1780785" cy="611661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31CDBAD-2069-5D5F-1F06-6E114DB464EC}"/>
              </a:ext>
            </a:extLst>
          </p:cNvPr>
          <p:cNvSpPr txBox="1">
            <a:spLocks/>
          </p:cNvSpPr>
          <p:nvPr/>
        </p:nvSpPr>
        <p:spPr>
          <a:xfrm>
            <a:off x="827504" y="191352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Madaffald bliver til </a:t>
            </a:r>
          </a:p>
          <a:p>
            <a:r>
              <a:rPr lang="da-DK" sz="3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biogas og gødning</a:t>
            </a:r>
            <a:endParaRPr lang="da-DK" sz="3400" dirty="0">
              <a:solidFill>
                <a:schemeClr val="bg1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AB1B03F-8974-7DD7-0449-4FC278D26EC8}"/>
              </a:ext>
            </a:extLst>
          </p:cNvPr>
          <p:cNvSpPr txBox="1"/>
          <p:nvPr/>
        </p:nvSpPr>
        <p:spPr>
          <a:xfrm>
            <a:off x="827504" y="3239087"/>
            <a:ext cx="58677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Vores madaffald er fuld af energi, når vi sorterer det fra!</a:t>
            </a:r>
          </a:p>
          <a:p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Madaffaldet bliver kørt til et biogasanlæg, hvor det via en naturlig biologisk proces omdannes til biogas. Biogas kan bruges til opvarmning i stedet for naturgas.</a:t>
            </a:r>
          </a:p>
          <a:p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Når madaffaldet ikke afgiver mere biogas, er der stadig masser af næringsstoffer i. Derfor bliver resten spredt på landmandens marker som gødning. </a:t>
            </a:r>
          </a:p>
          <a:p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På den måde indgår næringsstofferne fra madaffaldet i det biologiske kredsløb igen.</a:t>
            </a:r>
          </a:p>
        </p:txBody>
      </p:sp>
      <p:sp>
        <p:nvSpPr>
          <p:cNvPr id="8" name="Afrundet rektangulær billedforklaring 4">
            <a:extLst>
              <a:ext uri="{FF2B5EF4-FFF2-40B4-BE49-F238E27FC236}">
                <a16:creationId xmlns:a16="http://schemas.microsoft.com/office/drawing/2014/main" id="{2C9306AE-B3A3-A623-E852-5F0099DB88F8}"/>
              </a:ext>
            </a:extLst>
          </p:cNvPr>
          <p:cNvSpPr/>
          <p:nvPr/>
        </p:nvSpPr>
        <p:spPr>
          <a:xfrm flipH="1">
            <a:off x="8283220" y="453354"/>
            <a:ext cx="1713723" cy="644021"/>
          </a:xfrm>
          <a:prstGeom prst="wedgeRoundRectCallout">
            <a:avLst>
              <a:gd name="adj1" fmla="val -34165"/>
              <a:gd name="adj2" fmla="val 85573"/>
              <a:gd name="adj3" fmla="val 16667"/>
            </a:avLst>
          </a:prstGeom>
          <a:solidFill>
            <a:srgbClr val="017176"/>
          </a:solidFill>
          <a:ln>
            <a:solidFill>
              <a:srgbClr val="017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/>
          </a:p>
        </p:txBody>
      </p:sp>
      <p:sp>
        <p:nvSpPr>
          <p:cNvPr id="10" name="Tekstfelt 7">
            <a:extLst>
              <a:ext uri="{FF2B5EF4-FFF2-40B4-BE49-F238E27FC236}">
                <a16:creationId xmlns:a16="http://schemas.microsoft.com/office/drawing/2014/main" id="{97F0A7D3-AEED-BAF1-9D05-8CCA46F004CC}"/>
              </a:ext>
            </a:extLst>
          </p:cNvPr>
          <p:cNvSpPr txBox="1"/>
          <p:nvPr/>
        </p:nvSpPr>
        <p:spPr>
          <a:xfrm>
            <a:off x="8414223" y="513755"/>
            <a:ext cx="1558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dirty="0">
                <a:solidFill>
                  <a:schemeClr val="bg1"/>
                </a:solidFill>
                <a:latin typeface="Bradley Hand ITC" panose="020F0502020204030204" pitchFamily="34" charset="0"/>
                <a:ea typeface="Brush Script MT" panose="03060802040406070304" pitchFamily="66" charset="-122"/>
                <a:cs typeface="Bradley Hand ITC" panose="020F0502020204030204" pitchFamily="34" charset="0"/>
              </a:rPr>
              <a:t>Puha der er meget gas i mig</a:t>
            </a:r>
            <a:endParaRPr lang="da-DK" sz="1400" b="1" dirty="0">
              <a:latin typeface="Bradley Hand ITC" panose="020F0502020204030204" pitchFamily="34" charset="0"/>
              <a:ea typeface="Brush Script MT" panose="03060802040406070304" pitchFamily="66" charset="-122"/>
              <a:cs typeface="Bradley Hand ITC" panose="020F0502020204030204" pitchFamily="34" charset="0"/>
            </a:endParaRPr>
          </a:p>
        </p:txBody>
      </p:sp>
      <p:pic>
        <p:nvPicPr>
          <p:cNvPr id="14" name="Billede 13" descr="Et billede, der indeholder jord, udendørs, sten, stenfyldt&#10;&#10;Automatisk genereret beskrivelse">
            <a:extLst>
              <a:ext uri="{FF2B5EF4-FFF2-40B4-BE49-F238E27FC236}">
                <a16:creationId xmlns:a16="http://schemas.microsoft.com/office/drawing/2014/main" id="{42083CE2-8EFB-2040-1148-0E5D6C936C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177"/>
          <a:stretch/>
        </p:blipFill>
        <p:spPr>
          <a:xfrm>
            <a:off x="6945339" y="2464873"/>
            <a:ext cx="5246661" cy="3499200"/>
          </a:xfrm>
          <a:prstGeom prst="rect">
            <a:avLst/>
          </a:prstGeom>
        </p:spPr>
      </p:pic>
      <p:pic>
        <p:nvPicPr>
          <p:cNvPr id="11" name="Billede 10" descr="Et billede, der indeholder tekst, sæde, vektorgrafik&#10;&#10;Automatisk genereret beskrivelse">
            <a:extLst>
              <a:ext uri="{FF2B5EF4-FFF2-40B4-BE49-F238E27FC236}">
                <a16:creationId xmlns:a16="http://schemas.microsoft.com/office/drawing/2014/main" id="{2FB8AF4C-003B-9FBD-3E48-E3F85717C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062" y="724745"/>
            <a:ext cx="2006845" cy="22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3494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37625901-D014-40DD-08A9-E0C1A482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9" y="1470456"/>
            <a:ext cx="11406348" cy="501157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650986D-C6B1-283A-1D26-F96E10B9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0" y="375967"/>
            <a:ext cx="1780785" cy="611661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31CDBAD-2069-5D5F-1F06-6E114DB464EC}"/>
              </a:ext>
            </a:extLst>
          </p:cNvPr>
          <p:cNvSpPr txBox="1">
            <a:spLocks/>
          </p:cNvSpPr>
          <p:nvPr/>
        </p:nvSpPr>
        <p:spPr>
          <a:xfrm>
            <a:off x="827504" y="191352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Stop madspild</a:t>
            </a:r>
            <a:endParaRPr lang="da-DK" sz="3400" dirty="0">
              <a:solidFill>
                <a:schemeClr val="bg1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AB1B03F-8974-7DD7-0449-4FC278D26EC8}"/>
              </a:ext>
            </a:extLst>
          </p:cNvPr>
          <p:cNvSpPr txBox="1"/>
          <p:nvPr/>
        </p:nvSpPr>
        <p:spPr>
          <a:xfrm>
            <a:off x="827504" y="2698303"/>
            <a:ext cx="5209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Selv om madaffald kan bruges til ny energi, er det stadig bedst, at vi spiser maden – i stedet for at smide den ud.</a:t>
            </a:r>
          </a:p>
          <a:p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Danmark smider vi alt for meget mad ud. Hver dansker smider 47 kg spiselig mad ud om året!</a:t>
            </a:r>
          </a:p>
          <a:p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Madspild er dyrt. Det koster nemlig både for din pengepung og miljøet, når vi har brugt penge og energi på at producere mad, som ingen spiser.</a:t>
            </a:r>
          </a:p>
          <a:p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 er vigtigt at sortere madaffald rigtigt, men det er vigtigere at undgå madspild.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98C6329-7352-4D78-3C03-2C47527A8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02737"/>
            <a:ext cx="5538866" cy="611661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62C951C7-ED98-04F1-B34E-6289E146F4D0}"/>
              </a:ext>
            </a:extLst>
          </p:cNvPr>
          <p:cNvSpPr txBox="1"/>
          <p:nvPr/>
        </p:nvSpPr>
        <p:spPr>
          <a:xfrm>
            <a:off x="384600" y="5838028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Til klassen: </a:t>
            </a:r>
            <a:r>
              <a:rPr lang="da-DK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Hvad kan du selv gøre for stoppe madspild? </a:t>
            </a:r>
          </a:p>
        </p:txBody>
      </p:sp>
      <p:pic>
        <p:nvPicPr>
          <p:cNvPr id="12" name="Billede 11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E1080969-5420-E3A8-5AFF-2FE77BFA1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021" y="1971207"/>
            <a:ext cx="4226786" cy="40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9979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37625901-D014-40DD-08A9-E0C1A482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9" y="1470456"/>
            <a:ext cx="11406348" cy="501157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650986D-C6B1-283A-1D26-F96E10B9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0" y="375967"/>
            <a:ext cx="1780785" cy="61166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54AC25D-4CAA-F1FA-33A2-8110D9A3F508}"/>
              </a:ext>
            </a:extLst>
          </p:cNvPr>
          <p:cNvSpPr txBox="1">
            <a:spLocks/>
          </p:cNvSpPr>
          <p:nvPr/>
        </p:nvSpPr>
        <p:spPr>
          <a:xfrm>
            <a:off x="827504" y="191352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Mad i affaldshierarkiet</a:t>
            </a:r>
            <a:endParaRPr lang="da-DK" sz="3400" dirty="0">
              <a:solidFill>
                <a:schemeClr val="bg1"/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14D5602-6303-D7B8-65B6-73568408A8D8}"/>
              </a:ext>
            </a:extLst>
          </p:cNvPr>
          <p:cNvSpPr txBox="1"/>
          <p:nvPr/>
        </p:nvSpPr>
        <p:spPr>
          <a:xfrm>
            <a:off x="848895" y="2925331"/>
            <a:ext cx="45596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Når madaffald omdannes til biogas, udnytter vi energien. Det er næstnederste trin i affaldshierarkiet.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Når vi forebygger madspild, er det forebyggelse – det allerøverste trin i hierarkiet!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Ved at bekæmpe madspild, hopper vi højt i affaldshierarkiet!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06E1BCE-8F73-F790-84BD-F12FE56C2F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09440" y="1351250"/>
            <a:ext cx="5665812" cy="4918407"/>
          </a:xfrm>
          <a:prstGeom prst="rect">
            <a:avLst/>
          </a:prstGeom>
        </p:spPr>
      </p:pic>
      <p:sp>
        <p:nvSpPr>
          <p:cNvPr id="14" name="Afrundet rektangulær billedforklaring 4">
            <a:extLst>
              <a:ext uri="{FF2B5EF4-FFF2-40B4-BE49-F238E27FC236}">
                <a16:creationId xmlns:a16="http://schemas.microsoft.com/office/drawing/2014/main" id="{451E4523-09F6-43E7-A87D-5B95D021D471}"/>
              </a:ext>
            </a:extLst>
          </p:cNvPr>
          <p:cNvSpPr/>
          <p:nvPr/>
        </p:nvSpPr>
        <p:spPr>
          <a:xfrm flipH="1">
            <a:off x="8229600" y="196770"/>
            <a:ext cx="1490638" cy="644021"/>
          </a:xfrm>
          <a:prstGeom prst="wedgeRoundRectCallout">
            <a:avLst>
              <a:gd name="adj1" fmla="val -34165"/>
              <a:gd name="adj2" fmla="val 85573"/>
              <a:gd name="adj3" fmla="val 16667"/>
            </a:avLst>
          </a:prstGeom>
          <a:solidFill>
            <a:srgbClr val="017176"/>
          </a:solidFill>
          <a:ln>
            <a:solidFill>
              <a:srgbClr val="017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/>
          </a:p>
        </p:txBody>
      </p:sp>
      <p:sp>
        <p:nvSpPr>
          <p:cNvPr id="16" name="Tekstfelt 7">
            <a:extLst>
              <a:ext uri="{FF2B5EF4-FFF2-40B4-BE49-F238E27FC236}">
                <a16:creationId xmlns:a16="http://schemas.microsoft.com/office/drawing/2014/main" id="{5C8438C1-3019-55CC-459C-BDF45C763C78}"/>
              </a:ext>
            </a:extLst>
          </p:cNvPr>
          <p:cNvSpPr txBox="1"/>
          <p:nvPr/>
        </p:nvSpPr>
        <p:spPr>
          <a:xfrm>
            <a:off x="8316635" y="257171"/>
            <a:ext cx="1558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dirty="0">
                <a:solidFill>
                  <a:schemeClr val="bg1"/>
                </a:solidFill>
                <a:latin typeface="Bradley Hand ITC" panose="020F0502020204030204" pitchFamily="34" charset="0"/>
                <a:ea typeface="Brush Script MT" panose="03060802040406070304" pitchFamily="66" charset="-122"/>
                <a:cs typeface="Bradley Hand ITC" panose="020F0502020204030204" pitchFamily="34" charset="0"/>
              </a:rPr>
              <a:t>Tjek lige mit højdespring her</a:t>
            </a:r>
            <a:endParaRPr lang="da-DK" sz="1400" b="1" dirty="0">
              <a:latin typeface="Bradley Hand ITC" panose="020F0502020204030204" pitchFamily="34" charset="0"/>
              <a:ea typeface="Brush Script MT" panose="03060802040406070304" pitchFamily="66" charset="-122"/>
              <a:cs typeface="Bradley Hand ITC" panose="020F0502020204030204" pitchFamily="34" charset="0"/>
            </a:endParaRPr>
          </a:p>
        </p:txBody>
      </p:sp>
      <p:sp>
        <p:nvSpPr>
          <p:cNvPr id="23" name="Cirkulær pil 22">
            <a:extLst>
              <a:ext uri="{FF2B5EF4-FFF2-40B4-BE49-F238E27FC236}">
                <a16:creationId xmlns:a16="http://schemas.microsoft.com/office/drawing/2014/main" id="{57DF8CFF-F49B-EF91-8B4A-761F7CEC35F1}"/>
              </a:ext>
            </a:extLst>
          </p:cNvPr>
          <p:cNvSpPr/>
          <p:nvPr/>
        </p:nvSpPr>
        <p:spPr>
          <a:xfrm rot="5400000" flipH="1">
            <a:off x="8791730" y="1570294"/>
            <a:ext cx="3272279" cy="327227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pic>
        <p:nvPicPr>
          <p:cNvPr id="17" name="Billede 16" descr="Et billede, der indeholder tekst, sæde, vektorgrafik&#10;&#10;Automatisk genereret beskrivelse">
            <a:extLst>
              <a:ext uri="{FF2B5EF4-FFF2-40B4-BE49-F238E27FC236}">
                <a16:creationId xmlns:a16="http://schemas.microsoft.com/office/drawing/2014/main" id="{04E5A272-6FD7-67EC-82C5-0610209EF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599" y="503381"/>
            <a:ext cx="1751346" cy="1932519"/>
          </a:xfrm>
          <a:prstGeom prst="rect">
            <a:avLst/>
          </a:prstGeom>
        </p:spPr>
      </p:pic>
      <p:pic>
        <p:nvPicPr>
          <p:cNvPr id="2" name="Billede 1" descr="Et billede, der indeholder tekst, vektorgrafik, legetøj&#10;&#10;Automatisk genereret beskrivelse">
            <a:extLst>
              <a:ext uri="{FF2B5EF4-FFF2-40B4-BE49-F238E27FC236}">
                <a16:creationId xmlns:a16="http://schemas.microsoft.com/office/drawing/2014/main" id="{5F5C3275-FC16-76BA-1A33-266D89EDB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4268" y="3976383"/>
            <a:ext cx="1442758" cy="14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1098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1553</Words>
  <Application>Microsoft Office PowerPoint</Application>
  <PresentationFormat>Widescreen</PresentationFormat>
  <Paragraphs>177</Paragraphs>
  <Slides>19</Slides>
  <Notes>2</Notes>
  <HiddenSlides>2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6" baseType="lpstr">
      <vt:lpstr>Arial</vt:lpstr>
      <vt:lpstr>Bradley Hand ITC</vt:lpstr>
      <vt:lpstr>Calibri</vt:lpstr>
      <vt:lpstr>Calibri Light</vt:lpstr>
      <vt:lpstr>Helvetica Neue</vt:lpstr>
      <vt:lpstr>Helvetica Neue Light</vt:lpstr>
      <vt:lpstr>Office-tema</vt:lpstr>
      <vt:lpstr>Mad- og restaffald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Aktivitet og opgaver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Mad- og restaffald</dc:title>
  <dc:creator>Oliver Klausen</dc:creator>
  <cp:lastModifiedBy>Hanne Skjølstrup Mikkelsen</cp:lastModifiedBy>
  <cp:revision>65</cp:revision>
  <dcterms:created xsi:type="dcterms:W3CDTF">2022-10-10T09:40:08Z</dcterms:created>
  <dcterms:modified xsi:type="dcterms:W3CDTF">2023-03-27T08:46:13Z</dcterms:modified>
</cp:coreProperties>
</file>