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74" r:id="rId2"/>
    <p:sldId id="271" r:id="rId3"/>
    <p:sldId id="258" r:id="rId4"/>
    <p:sldId id="289" r:id="rId5"/>
    <p:sldId id="290" r:id="rId6"/>
    <p:sldId id="263" r:id="rId7"/>
    <p:sldId id="272" r:id="rId8"/>
    <p:sldId id="273" r:id="rId9"/>
    <p:sldId id="260" r:id="rId10"/>
    <p:sldId id="291" r:id="rId11"/>
    <p:sldId id="264" r:id="rId12"/>
    <p:sldId id="292" r:id="rId13"/>
    <p:sldId id="288" r:id="rId14"/>
    <p:sldId id="277" r:id="rId15"/>
    <p:sldId id="265" r:id="rId16"/>
    <p:sldId id="267" r:id="rId17"/>
    <p:sldId id="269" r:id="rId18"/>
    <p:sldId id="279" r:id="rId19"/>
    <p:sldId id="280" r:id="rId20"/>
    <p:sldId id="281" r:id="rId21"/>
    <p:sldId id="293" r:id="rId22"/>
    <p:sldId id="284" r:id="rId23"/>
    <p:sldId id="294" r:id="rId24"/>
    <p:sldId id="285" r:id="rId25"/>
    <p:sldId id="286" r:id="rId26"/>
    <p:sldId id="287"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29F818-3338-FD80-6ADD-FFB696AAECE5}" name="Hanne Skjølstrup Mikkelsen" initials="HSM" userId="Hanne Skjølstrup Mikkels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EBF7F2"/>
    <a:srgbClr val="9D1C41"/>
    <a:srgbClr val="037CBF"/>
    <a:srgbClr val="BD9D62"/>
    <a:srgbClr val="343232"/>
    <a:srgbClr val="013B7D"/>
    <a:srgbClr val="017176"/>
    <a:srgbClr val="5A94CE"/>
    <a:srgbClr val="3221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p:restoredTop sz="96327"/>
  </p:normalViewPr>
  <p:slideViewPr>
    <p:cSldViewPr snapToGrid="0">
      <p:cViewPr varScale="1">
        <p:scale>
          <a:sx n="107" d="100"/>
          <a:sy n="107" d="100"/>
        </p:scale>
        <p:origin x="6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DECA5-A581-4B4E-9E51-11E0B89F8263}" type="datetimeFigureOut">
              <a:rPr lang="da-DK" smtClean="0"/>
              <a:t>27-03-2023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CA890-DB2E-2042-84A3-433011E20551}" type="slidenum">
              <a:rPr lang="da-DK" smtClean="0"/>
              <a:t>‹nr.›</a:t>
            </a:fld>
            <a:endParaRPr lang="da-DK"/>
          </a:p>
        </p:txBody>
      </p:sp>
    </p:spTree>
    <p:extLst>
      <p:ext uri="{BB962C8B-B14F-4D97-AF65-F5344CB8AC3E}">
        <p14:creationId xmlns:p14="http://schemas.microsoft.com/office/powerpoint/2010/main" val="325420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833C97-7FAA-3241-94B4-8ECF767DD65C}" type="slidenum">
              <a:rPr lang="da-DK" smtClean="0"/>
              <a:t>3</a:t>
            </a:fld>
            <a:endParaRPr lang="da-DK"/>
          </a:p>
        </p:txBody>
      </p:sp>
    </p:spTree>
    <p:extLst>
      <p:ext uri="{BB962C8B-B14F-4D97-AF65-F5344CB8AC3E}">
        <p14:creationId xmlns:p14="http://schemas.microsoft.com/office/powerpoint/2010/main" val="251047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833C97-7FAA-3241-94B4-8ECF767DD65C}" type="slidenum">
              <a:rPr lang="da-DK" smtClean="0"/>
              <a:t>17</a:t>
            </a:fld>
            <a:endParaRPr lang="da-DK"/>
          </a:p>
        </p:txBody>
      </p:sp>
    </p:spTree>
    <p:extLst>
      <p:ext uri="{BB962C8B-B14F-4D97-AF65-F5344CB8AC3E}">
        <p14:creationId xmlns:p14="http://schemas.microsoft.com/office/powerpoint/2010/main" val="192855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B04E1-80D2-5F48-E3CE-547B7C21361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0FFE7F1-ACA8-B9F6-BF85-9E4307543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AA09648-26EE-F4C7-BA7C-43B975CDCAD1}"/>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23ED7E80-81B5-065B-9FA9-C0A8CE3B1FE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A301D3D-C353-1064-1418-DC2EC10B7878}"/>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60807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21F44-F0A5-C1AD-FD11-E01AB1722B0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7100AF5-9AAA-3459-D3FD-E27C5848CFD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46AFE1-0981-E1D2-CF61-A5FA7A59637E}"/>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F8B121C1-798D-532C-3142-83A90E1EB1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58C2147-120E-E443-B433-77C315A71AC6}"/>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97122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FA66D39-76F9-1197-90C8-033B963FF8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EE4443C-683A-C85F-D098-534488F14B7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BED8F09-D3E8-0739-F67F-BFC0C9CE7218}"/>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B71BCE28-CA20-FEE8-A305-B8F956B4C02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3EC55F-BF6E-9599-44A0-D5E08B25EF35}"/>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306674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36DD4-94EF-FA60-1735-5DB5DF8E0CF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398792A-0F79-E115-13DD-2D923B6A7ED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2EB6CBD-58AF-2DDE-6AFF-3D779E9B9CED}"/>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CC9A1F3D-D494-7F8C-E66A-2FFB380BD30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74414D0-0D3E-AA7A-DA39-7AC323F6ACA9}"/>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784543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F0E78-5615-38D2-F961-6C3212FDE48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6C881AE-EAAF-A521-D00A-9769C834D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E23C50E5-C459-A7F3-0530-2F1D68C5DE2A}"/>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739A81F6-4317-FEEC-0618-197089C4BF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32BBCEC-9985-28D6-9561-10F2A657EF3A}"/>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46197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93C9E-EAFC-DDBD-46F2-26C16C15B94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97B0C52-FE29-98E5-8B56-EEBF721B403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ED70F70-99C8-73D3-A779-07A1B1F9E54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379B32D-6B12-0F1E-6B6A-E2D3F8A6E4CA}"/>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6" name="Pladsholder til sidefod 5">
            <a:extLst>
              <a:ext uri="{FF2B5EF4-FFF2-40B4-BE49-F238E27FC236}">
                <a16:creationId xmlns:a16="http://schemas.microsoft.com/office/drawing/2014/main" id="{890B742F-599F-1AC0-F330-B46D487D93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4FB56AE-1A34-822F-6A3A-9B59E8F1FE74}"/>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32973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7C8E-E050-618E-CF6D-58844A25A5A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984898F-F016-7FCB-E04E-A50359F46D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7AF2925-08C4-A38F-3F05-0E2249323C1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F972618-3438-1893-29FD-F643233A1F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8200280-B3A8-2592-42D9-D0F96CCD6D0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743A46B-EA22-215A-2B0F-39B980232FD3}"/>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8" name="Pladsholder til sidefod 7">
            <a:extLst>
              <a:ext uri="{FF2B5EF4-FFF2-40B4-BE49-F238E27FC236}">
                <a16:creationId xmlns:a16="http://schemas.microsoft.com/office/drawing/2014/main" id="{8E11A989-0B62-9072-6819-8C24BDE0D63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00764B2-3736-6FA6-2DE1-D3B9B5AB4D64}"/>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86118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A01FE-0190-CECE-80C5-21371605C20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20736B7-9608-FF7A-1395-C799F127EDAA}"/>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4" name="Pladsholder til sidefod 3">
            <a:extLst>
              <a:ext uri="{FF2B5EF4-FFF2-40B4-BE49-F238E27FC236}">
                <a16:creationId xmlns:a16="http://schemas.microsoft.com/office/drawing/2014/main" id="{FBE38ED1-E520-CE38-8C8C-B58DD064C15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A6F103F-CD13-42CB-D3D7-C77B4AB276AB}"/>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304095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6FCF670-E490-304C-9BD4-3EDD66B6F56E}"/>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3" name="Pladsholder til sidefod 2">
            <a:extLst>
              <a:ext uri="{FF2B5EF4-FFF2-40B4-BE49-F238E27FC236}">
                <a16:creationId xmlns:a16="http://schemas.microsoft.com/office/drawing/2014/main" id="{8BAC0478-9652-2A00-D213-C83D8314792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70777FB-8C72-132D-E8AC-94E0AB5D02FC}"/>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01966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2C317-9039-5C5C-3F54-B2C682B8460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301EB19-483C-F5BF-5BBD-4A995B58B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9DDA1D5-D961-063E-5691-EBF826023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2651DCD-F4DF-0A32-CBD3-054F65769001}"/>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6" name="Pladsholder til sidefod 5">
            <a:extLst>
              <a:ext uri="{FF2B5EF4-FFF2-40B4-BE49-F238E27FC236}">
                <a16:creationId xmlns:a16="http://schemas.microsoft.com/office/drawing/2014/main" id="{35BA4241-BB1E-3A32-A1A4-C4E6B609B1E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CF0018-75CB-428C-2972-F99BD4420056}"/>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3440680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4764E-0737-2EF4-0F54-7BD5A95E545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3389650-6BE1-553D-F12B-DFFA097E1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995BCCD-47D5-5172-1235-3450BCB39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8B122E1-1E29-6505-5AE6-73C16DFE18B5}"/>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6" name="Pladsholder til sidefod 5">
            <a:extLst>
              <a:ext uri="{FF2B5EF4-FFF2-40B4-BE49-F238E27FC236}">
                <a16:creationId xmlns:a16="http://schemas.microsoft.com/office/drawing/2014/main" id="{68F8F7AE-2CAC-4824-45B9-152B8F99673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1FD1C8A-5C29-8E29-111C-478DA2F99A05}"/>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53705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34FA41E-682D-79C6-7893-80CBCCA6F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A00EEA9-FDEE-78FB-9C75-A0FD56802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06A7463-0B5A-68BF-7FBF-0FB4A981B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3B76FCF2-F452-CAA5-6A0E-E449A4B8CB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9F4BC78-E3F6-A8DC-CAFF-A6A8C378B0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99ADB-A608-344A-98E3-95748E7BA894}" type="slidenum">
              <a:rPr lang="da-DK" smtClean="0"/>
              <a:t>‹nr.›</a:t>
            </a:fld>
            <a:endParaRPr lang="da-DK"/>
          </a:p>
        </p:txBody>
      </p:sp>
    </p:spTree>
    <p:extLst>
      <p:ext uri="{BB962C8B-B14F-4D97-AF65-F5344CB8AC3E}">
        <p14:creationId xmlns:p14="http://schemas.microsoft.com/office/powerpoint/2010/main" val="11576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em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quizizz.com/admin/quiz/63fcb10c34756a001d9a8833/pap-og-papir?source=quiz_share" TargetMode="External"/><Relationship Id="rId2" Type="http://schemas.openxmlformats.org/officeDocument/2006/relationships/image" Target="../media/image1.emf"/><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hyperlink" Target="mailto:affaldsklubben@gmail.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hyperlink" Target="http://quizizz.com/admin/quiz/63fcb10c34756a001d9a8833?source=quiz_share" TargetMode="Externa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emf"/><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youtu.be/GGCE-bdZ9is" TargetMode="External"/><Relationship Id="rId7"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hyperlink" Target="https://www.youtube.com/watch?v=GGCE-bdZ9is" TargetMode="External"/><Relationship Id="rId5" Type="http://schemas.openxmlformats.org/officeDocument/2006/relationships/image" Target="../media/image11.emf"/><Relationship Id="rId4" Type="http://schemas.openxmlformats.org/officeDocument/2006/relationships/image" Target="../media/image15.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FAE6619-99B0-5EAE-488A-BFC3B75A01E3}"/>
              </a:ext>
            </a:extLst>
          </p:cNvPr>
          <p:cNvPicPr>
            <a:picLocks noChangeAspect="1"/>
          </p:cNvPicPr>
          <p:nvPr/>
        </p:nvPicPr>
        <p:blipFill>
          <a:blip r:embed="rId2"/>
          <a:stretch>
            <a:fillRect/>
          </a:stretch>
        </p:blipFill>
        <p:spPr>
          <a:xfrm>
            <a:off x="384600" y="365125"/>
            <a:ext cx="11437286" cy="1325562"/>
          </a:xfrm>
          <a:prstGeom prst="rect">
            <a:avLst/>
          </a:prstGeom>
        </p:spPr>
      </p:pic>
      <p:sp>
        <p:nvSpPr>
          <p:cNvPr id="2" name="Titel 1">
            <a:extLst>
              <a:ext uri="{FF2B5EF4-FFF2-40B4-BE49-F238E27FC236}">
                <a16:creationId xmlns:a16="http://schemas.microsoft.com/office/drawing/2014/main" id="{4D284D79-A318-9FDD-2630-5FF46074A12F}"/>
              </a:ext>
            </a:extLst>
          </p:cNvPr>
          <p:cNvSpPr>
            <a:spLocks noGrp="1"/>
          </p:cNvSpPr>
          <p:nvPr>
            <p:ph type="title"/>
          </p:nvPr>
        </p:nvSpPr>
        <p:spPr/>
        <p:txBody>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t>
            </a:r>
            <a:r>
              <a:rPr lang="da-DK"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 papi</a:t>
            </a: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 og tekstil</a:t>
            </a:r>
            <a:endParaRPr lang="da-DK" dirty="0">
              <a:solidFill>
                <a:schemeClr val="bg1"/>
              </a:solidFill>
            </a:endParaRPr>
          </a:p>
        </p:txBody>
      </p:sp>
      <p:sp>
        <p:nvSpPr>
          <p:cNvPr id="3" name="Tekstfelt 2">
            <a:extLst>
              <a:ext uri="{FF2B5EF4-FFF2-40B4-BE49-F238E27FC236}">
                <a16:creationId xmlns:a16="http://schemas.microsoft.com/office/drawing/2014/main" id="{71527C25-0EB2-CE8F-ECF5-227B22B0C048}"/>
              </a:ext>
            </a:extLst>
          </p:cNvPr>
          <p:cNvSpPr txBox="1"/>
          <p:nvPr/>
        </p:nvSpPr>
        <p:spPr>
          <a:xfrm>
            <a:off x="838200" y="1999609"/>
            <a:ext cx="8822724" cy="4832092"/>
          </a:xfrm>
          <a:prstGeom prst="rect">
            <a:avLst/>
          </a:prstGeom>
          <a:noFill/>
        </p:spPr>
        <p:txBody>
          <a:bodyPr wrap="square" rtlCol="0">
            <a:spAutoFit/>
          </a:bodyPr>
          <a:lstStyle/>
          <a:p>
            <a:r>
              <a:rPr lang="da-DK" sz="1400" dirty="0">
                <a:latin typeface="Helvetica Neue" panose="02000503000000020004" pitchFamily="2" charset="0"/>
                <a:ea typeface="Helvetica Neue" panose="02000503000000020004" pitchFamily="2" charset="0"/>
                <a:cs typeface="Helvetica Neue" panose="02000503000000020004" pitchFamily="2" charset="0"/>
              </a:rPr>
              <a:t>Dette forløb består af to dele: Første del handler om pap og papir, og anden del handler om tekstilaffald. Det der binder de to forløb sammen er, at affaldstyperne hører til i samme spand. </a:t>
            </a: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u="sng" dirty="0">
                <a:latin typeface="Helvetica Neue" panose="02000503000000020004" pitchFamily="2" charset="0"/>
                <a:ea typeface="Helvetica Neue" panose="02000503000000020004" pitchFamily="2" charset="0"/>
                <a:cs typeface="Helvetica Neue" panose="02000503000000020004" pitchFamily="2" charset="0"/>
              </a:rPr>
              <a:t>Pap og papir </a:t>
            </a:r>
            <a:r>
              <a:rPr lang="da-DK" sz="1400" dirty="0">
                <a:latin typeface="Helvetica Neue" panose="02000503000000020004" pitchFamily="2" charset="0"/>
                <a:ea typeface="Helvetica Neue" panose="02000503000000020004" pitchFamily="2" charset="0"/>
                <a:cs typeface="Helvetica Neue" panose="02000503000000020004" pitchFamily="2" charset="0"/>
              </a:rPr>
              <a:t>er materialer, der har været brugt og genanvendt i mange år. Til flere formål som emballage og engangsartikler bliver pap/papir i disse år tilvalgt frem for plast, fordi det er lettere at genanvende pap og papir, og affaldstypen er mindre problematisk.</a:t>
            </a: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latin typeface="Helvetica Neue" panose="02000503000000020004" pitchFamily="2" charset="0"/>
                <a:ea typeface="Helvetica Neue" panose="02000503000000020004" pitchFamily="2" charset="0"/>
                <a:cs typeface="Helvetica Neue" panose="02000503000000020004" pitchFamily="2" charset="0"/>
              </a:rPr>
              <a:t>Formålet med forløbet er, at eleverne får kendskab de gode egenskaber ved pap og papir, og samtidig får en forståelse af:</a:t>
            </a:r>
          </a:p>
          <a:p>
            <a:pPr marL="285750" indent="-285750">
              <a:buFontTx/>
              <a:buChar char="-"/>
            </a:pPr>
            <a:r>
              <a:rPr lang="da-DK" sz="1400" dirty="0">
                <a:latin typeface="Helvetica Neue" panose="02000503000000020004" pitchFamily="2" charset="0"/>
                <a:ea typeface="Helvetica Neue" panose="02000503000000020004" pitchFamily="2" charset="0"/>
                <a:cs typeface="Helvetica Neue" panose="02000503000000020004" pitchFamily="2" charset="0"/>
              </a:rPr>
              <a:t>At det er vigtigt at genanvende for at spare på ressourcerne</a:t>
            </a:r>
          </a:p>
          <a:p>
            <a:pPr marL="285750" indent="-285750">
              <a:buFontTx/>
              <a:buChar char="-"/>
            </a:pPr>
            <a:r>
              <a:rPr lang="da-DK" sz="1400" dirty="0">
                <a:latin typeface="Helvetica Neue" panose="02000503000000020004" pitchFamily="2" charset="0"/>
                <a:ea typeface="Helvetica Neue" panose="02000503000000020004" pitchFamily="2" charset="0"/>
                <a:cs typeface="Helvetica Neue" panose="02000503000000020004" pitchFamily="2" charset="0"/>
              </a:rPr>
              <a:t>At korrekt sortering er vigtig for genanvendelsen</a:t>
            </a:r>
          </a:p>
          <a:p>
            <a:pPr marL="285750" indent="-285750">
              <a:buFontTx/>
              <a:buChar char="-"/>
            </a:pPr>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u="sng" dirty="0">
                <a:latin typeface="Helvetica Neue" panose="02000503000000020004" pitchFamily="2" charset="0"/>
                <a:ea typeface="Helvetica Neue" panose="02000503000000020004" pitchFamily="2" charset="0"/>
                <a:cs typeface="Helvetica Neue" panose="02000503000000020004" pitchFamily="2" charset="0"/>
              </a:rPr>
              <a:t>Tekstilaffald</a:t>
            </a:r>
            <a:r>
              <a:rPr lang="da-DK" sz="1400" dirty="0">
                <a:latin typeface="Helvetica Neue" panose="02000503000000020004" pitchFamily="2" charset="0"/>
                <a:ea typeface="Helvetica Neue" panose="02000503000000020004" pitchFamily="2" charset="0"/>
                <a:cs typeface="Helvetica Neue" panose="02000503000000020004" pitchFamily="2" charset="0"/>
              </a:rPr>
              <a:t> er en ny type affald, som vi også skal til at sortere derhjemme. Genanvendelsen af tekstilaffald er dog stadig under udvikling, og man bliver hele tiden bedre og bedre til at genanvende tekstilfibrene effektivt på nye måder.</a:t>
            </a:r>
          </a:p>
          <a:p>
            <a:r>
              <a:rPr lang="da-DK" sz="1400" dirty="0">
                <a:latin typeface="Helvetica Neue" panose="02000503000000020004" pitchFamily="2" charset="0"/>
                <a:ea typeface="Helvetica Neue" panose="02000503000000020004" pitchFamily="2" charset="0"/>
                <a:cs typeface="Helvetica Neue" panose="02000503000000020004" pitchFamily="2" charset="0"/>
              </a:rPr>
              <a:t>Dette forløb har et bredt fokus på tekstiler, både det brugbare tøj, vi kan aflevere til genbrugsbutikker, og det slidte og ødelagte tøj, der skal afleveres som tekstilaffald.</a:t>
            </a: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latin typeface="Helvetica Neue" panose="02000503000000020004" pitchFamily="2" charset="0"/>
                <a:ea typeface="Helvetica Neue" panose="02000503000000020004" pitchFamily="2" charset="0"/>
                <a:cs typeface="Helvetica Neue" panose="02000503000000020004" pitchFamily="2" charset="0"/>
              </a:rPr>
              <a:t>Formålet med forløbet er, at eleverne får en forståelse for, at tøjproduktion er ressourcekrævende, og at vi derfor skal begrænse vores tøjforbrug og sørge for at genbruge mest muligt. </a:t>
            </a: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Billede 4">
            <a:extLst>
              <a:ext uri="{FF2B5EF4-FFF2-40B4-BE49-F238E27FC236}">
                <a16:creationId xmlns:a16="http://schemas.microsoft.com/office/drawing/2014/main" id="{D1F3B1F6-0132-7138-3659-483B6F7D3B56}"/>
              </a:ext>
            </a:extLst>
          </p:cNvPr>
          <p:cNvPicPr>
            <a:picLocks noChangeAspect="1"/>
          </p:cNvPicPr>
          <p:nvPr/>
        </p:nvPicPr>
        <p:blipFill>
          <a:blip r:embed="rId3"/>
          <a:stretch>
            <a:fillRect/>
          </a:stretch>
        </p:blipFill>
        <p:spPr>
          <a:xfrm>
            <a:off x="9513043" y="510388"/>
            <a:ext cx="2678957" cy="611661"/>
          </a:xfrm>
          <a:prstGeom prst="rect">
            <a:avLst/>
          </a:prstGeom>
        </p:spPr>
      </p:pic>
      <p:sp>
        <p:nvSpPr>
          <p:cNvPr id="6" name="Tekstfelt 5">
            <a:extLst>
              <a:ext uri="{FF2B5EF4-FFF2-40B4-BE49-F238E27FC236}">
                <a16:creationId xmlns:a16="http://schemas.microsoft.com/office/drawing/2014/main" id="{48474202-B9F5-D46D-193A-21C8C99011AB}"/>
              </a:ext>
            </a:extLst>
          </p:cNvPr>
          <p:cNvSpPr txBox="1"/>
          <p:nvPr/>
        </p:nvSpPr>
        <p:spPr>
          <a:xfrm>
            <a:off x="9878312" y="644804"/>
            <a:ext cx="6096000" cy="338554"/>
          </a:xfrm>
          <a:prstGeom prst="rect">
            <a:avLst/>
          </a:prstGeom>
          <a:noFill/>
        </p:spPr>
        <p:txBody>
          <a:bodyPr wrap="square">
            <a:spAutoFit/>
          </a:bodyPr>
          <a:lstStyle/>
          <a:p>
            <a:r>
              <a:rPr lang="da-DK"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 LÆREREN</a:t>
            </a:r>
            <a:endParaRPr lang="da-DK" sz="1600" b="1" dirty="0"/>
          </a:p>
        </p:txBody>
      </p:sp>
    </p:spTree>
    <p:extLst>
      <p:ext uri="{BB962C8B-B14F-4D97-AF65-F5344CB8AC3E}">
        <p14:creationId xmlns:p14="http://schemas.microsoft.com/office/powerpoint/2010/main" val="357912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B299B00-3C44-3F47-CDF5-95026156E152}"/>
              </a:ext>
            </a:extLst>
          </p:cNvPr>
          <p:cNvPicPr>
            <a:picLocks noChangeAspect="1"/>
          </p:cNvPicPr>
          <p:nvPr/>
        </p:nvPicPr>
        <p:blipFill>
          <a:blip r:embed="rId2"/>
          <a:stretch>
            <a:fillRect/>
          </a:stretch>
        </p:blipFill>
        <p:spPr>
          <a:xfrm>
            <a:off x="384600" y="1470456"/>
            <a:ext cx="5711400" cy="5011577"/>
          </a:xfrm>
          <a:prstGeom prst="rect">
            <a:avLst/>
          </a:prstGeom>
        </p:spPr>
      </p:pic>
      <p:pic>
        <p:nvPicPr>
          <p:cNvPr id="3" name="Billede 2">
            <a:extLst>
              <a:ext uri="{FF2B5EF4-FFF2-40B4-BE49-F238E27FC236}">
                <a16:creationId xmlns:a16="http://schemas.microsoft.com/office/drawing/2014/main" id="{3FE60002-82C2-7D02-3CF4-5DB2A7B31C65}"/>
              </a:ext>
            </a:extLst>
          </p:cNvPr>
          <p:cNvPicPr>
            <a:picLocks noChangeAspect="1"/>
          </p:cNvPicPr>
          <p:nvPr/>
        </p:nvPicPr>
        <p:blipFill>
          <a:blip r:embed="rId3">
            <a:alphaModFix amt="35000"/>
          </a:blip>
          <a:stretch>
            <a:fillRect/>
          </a:stretch>
        </p:blipFill>
        <p:spPr>
          <a:xfrm>
            <a:off x="384600" y="375967"/>
            <a:ext cx="1780785" cy="611661"/>
          </a:xfrm>
          <a:prstGeom prst="rect">
            <a:avLst/>
          </a:prstGeom>
        </p:spPr>
      </p:pic>
      <p:sp>
        <p:nvSpPr>
          <p:cNvPr id="6" name="Rektangel 5">
            <a:extLst>
              <a:ext uri="{FF2B5EF4-FFF2-40B4-BE49-F238E27FC236}">
                <a16:creationId xmlns:a16="http://schemas.microsoft.com/office/drawing/2014/main" id="{C09CAF14-39BA-6237-3959-2CC03EC48506}"/>
              </a:ext>
            </a:extLst>
          </p:cNvPr>
          <p:cNvSpPr/>
          <p:nvPr/>
        </p:nvSpPr>
        <p:spPr>
          <a:xfrm>
            <a:off x="384600" y="1470456"/>
            <a:ext cx="5711400" cy="5011577"/>
          </a:xfrm>
          <a:prstGeom prst="rect">
            <a:avLst/>
          </a:prstGeom>
          <a:solidFill>
            <a:srgbClr val="037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6D90D9D-1FE7-AA77-A817-301500D4F0D0}"/>
              </a:ext>
            </a:extLst>
          </p:cNvPr>
          <p:cNvSpPr/>
          <p:nvPr/>
        </p:nvSpPr>
        <p:spPr>
          <a:xfrm>
            <a:off x="6096000" y="1470456"/>
            <a:ext cx="5711400" cy="501157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0CDB64F-FA0E-5D8B-4261-FB5A78946BE8}"/>
              </a:ext>
            </a:extLst>
          </p:cNvPr>
          <p:cNvSpPr txBox="1"/>
          <p:nvPr/>
        </p:nvSpPr>
        <p:spPr>
          <a:xfrm>
            <a:off x="872194" y="1785889"/>
            <a:ext cx="5091113" cy="615553"/>
          </a:xfrm>
          <a:prstGeom prst="rect">
            <a:avLst/>
          </a:prstGeom>
          <a:noFill/>
        </p:spPr>
        <p:txBody>
          <a:bodyPr wrap="square" rtlCol="0">
            <a:spAutoFit/>
          </a:body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 tak</a:t>
            </a:r>
          </a:p>
        </p:txBody>
      </p:sp>
      <p:sp>
        <p:nvSpPr>
          <p:cNvPr id="9" name="Tekstfelt 8">
            <a:extLst>
              <a:ext uri="{FF2B5EF4-FFF2-40B4-BE49-F238E27FC236}">
                <a16:creationId xmlns:a16="http://schemas.microsoft.com/office/drawing/2014/main" id="{CB05570B-FD56-8918-B5DF-28223C60AE9B}"/>
              </a:ext>
            </a:extLst>
          </p:cNvPr>
          <p:cNvSpPr txBox="1"/>
          <p:nvPr/>
        </p:nvSpPr>
        <p:spPr>
          <a:xfrm>
            <a:off x="6583594" y="1785889"/>
            <a:ext cx="5091113" cy="615553"/>
          </a:xfrm>
          <a:prstGeom prst="rect">
            <a:avLst/>
          </a:prstGeom>
          <a:noFill/>
        </p:spPr>
        <p:txBody>
          <a:bodyPr wrap="square" rtlCol="0">
            <a:spAutoFit/>
          </a:bodyPr>
          <a:lstStyle/>
          <a:p>
            <a:r>
              <a:rPr lang="da-DK" sz="3400" b="1"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Nej, tak</a:t>
            </a:r>
          </a:p>
        </p:txBody>
      </p:sp>
      <p:sp>
        <p:nvSpPr>
          <p:cNvPr id="10" name="Tekstfelt 9">
            <a:extLst>
              <a:ext uri="{FF2B5EF4-FFF2-40B4-BE49-F238E27FC236}">
                <a16:creationId xmlns:a16="http://schemas.microsoft.com/office/drawing/2014/main" id="{4CA1DF2A-F0F1-DE82-0EE5-64D07300DE54}"/>
              </a:ext>
            </a:extLst>
          </p:cNvPr>
          <p:cNvSpPr txBox="1"/>
          <p:nvPr/>
        </p:nvSpPr>
        <p:spPr>
          <a:xfrm>
            <a:off x="872194" y="2716875"/>
            <a:ext cx="3656944" cy="3323987"/>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Aviser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Reklamer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Magasiner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Kontor- og skolepapir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Kuverter med og uden rude</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Kvitteringer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Poser i papir (rene og tørre)</a:t>
            </a:r>
          </a:p>
        </p:txBody>
      </p:sp>
      <p:sp>
        <p:nvSpPr>
          <p:cNvPr id="11" name="Tekstfelt 10">
            <a:extLst>
              <a:ext uri="{FF2B5EF4-FFF2-40B4-BE49-F238E27FC236}">
                <a16:creationId xmlns:a16="http://schemas.microsoft.com/office/drawing/2014/main" id="{F93AF938-4B2A-7F44-EB7A-B3D08AB0F0B7}"/>
              </a:ext>
            </a:extLst>
          </p:cNvPr>
          <p:cNvSpPr txBox="1"/>
          <p:nvPr/>
        </p:nvSpPr>
        <p:spPr>
          <a:xfrm>
            <a:off x="6583594" y="2716874"/>
            <a:ext cx="3656944" cy="2800767"/>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Vådt papir </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Gavepapir </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Gavebånd</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Bøger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Bagepapir </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Mel- og havregrynsposer</a:t>
            </a:r>
          </a:p>
        </p:txBody>
      </p:sp>
      <p:pic>
        <p:nvPicPr>
          <p:cNvPr id="12" name="Billede 11">
            <a:extLst>
              <a:ext uri="{FF2B5EF4-FFF2-40B4-BE49-F238E27FC236}">
                <a16:creationId xmlns:a16="http://schemas.microsoft.com/office/drawing/2014/main" id="{932F93F3-FDAB-FEF4-5D7E-0E9CDA03C705}"/>
              </a:ext>
            </a:extLst>
          </p:cNvPr>
          <p:cNvPicPr>
            <a:picLocks noChangeAspect="1"/>
          </p:cNvPicPr>
          <p:nvPr/>
        </p:nvPicPr>
        <p:blipFill>
          <a:blip r:embed="rId4"/>
          <a:stretch>
            <a:fillRect/>
          </a:stretch>
        </p:blipFill>
        <p:spPr>
          <a:xfrm>
            <a:off x="9486899" y="1136929"/>
            <a:ext cx="2705101" cy="615553"/>
          </a:xfrm>
          <a:prstGeom prst="rect">
            <a:avLst/>
          </a:prstGeom>
        </p:spPr>
      </p:pic>
      <p:sp>
        <p:nvSpPr>
          <p:cNvPr id="13" name="Tekstfelt 12">
            <a:extLst>
              <a:ext uri="{FF2B5EF4-FFF2-40B4-BE49-F238E27FC236}">
                <a16:creationId xmlns:a16="http://schemas.microsoft.com/office/drawing/2014/main" id="{3F87A1E6-C345-A54C-AA2A-4138BE6C416F}"/>
              </a:ext>
            </a:extLst>
          </p:cNvPr>
          <p:cNvSpPr txBox="1"/>
          <p:nvPr/>
        </p:nvSpPr>
        <p:spPr>
          <a:xfrm>
            <a:off x="9817893" y="1255109"/>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PAPIR</a:t>
            </a:r>
          </a:p>
        </p:txBody>
      </p:sp>
      <p:grpSp>
        <p:nvGrpSpPr>
          <p:cNvPr id="15" name="Gruppe 14">
            <a:extLst>
              <a:ext uri="{FF2B5EF4-FFF2-40B4-BE49-F238E27FC236}">
                <a16:creationId xmlns:a16="http://schemas.microsoft.com/office/drawing/2014/main" id="{240E9D1D-DE2A-6D20-7427-3471F9E18B9C}"/>
              </a:ext>
            </a:extLst>
          </p:cNvPr>
          <p:cNvGrpSpPr/>
          <p:nvPr/>
        </p:nvGrpSpPr>
        <p:grpSpPr>
          <a:xfrm>
            <a:off x="8759211" y="3583091"/>
            <a:ext cx="3301719" cy="644021"/>
            <a:chOff x="7810498" y="136282"/>
            <a:chExt cx="3301719" cy="644021"/>
          </a:xfrm>
        </p:grpSpPr>
        <p:sp>
          <p:nvSpPr>
            <p:cNvPr id="16" name="Afrundet rektangulær billedforklaring 5">
              <a:extLst>
                <a:ext uri="{FF2B5EF4-FFF2-40B4-BE49-F238E27FC236}">
                  <a16:creationId xmlns:a16="http://schemas.microsoft.com/office/drawing/2014/main" id="{3EF31383-FB49-CFC9-247D-145FC25B2541}"/>
                </a:ext>
              </a:extLst>
            </p:cNvPr>
            <p:cNvSpPr/>
            <p:nvPr/>
          </p:nvSpPr>
          <p:spPr>
            <a:xfrm flipH="1">
              <a:off x="7810498" y="136282"/>
              <a:ext cx="2336801"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8" name="Tekstfelt 7">
              <a:extLst>
                <a:ext uri="{FF2B5EF4-FFF2-40B4-BE49-F238E27FC236}">
                  <a16:creationId xmlns:a16="http://schemas.microsoft.com/office/drawing/2014/main" id="{02BDE8B4-76D9-CE66-936E-1D6D5311C2A4}"/>
                </a:ext>
              </a:extLst>
            </p:cNvPr>
            <p:cNvSpPr txBox="1"/>
            <p:nvPr/>
          </p:nvSpPr>
          <p:spPr>
            <a:xfrm>
              <a:off x="8019093" y="216183"/>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ikke så vild med</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havregryn…</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pic>
        <p:nvPicPr>
          <p:cNvPr id="4" name="Billede 3">
            <a:extLst>
              <a:ext uri="{FF2B5EF4-FFF2-40B4-BE49-F238E27FC236}">
                <a16:creationId xmlns:a16="http://schemas.microsoft.com/office/drawing/2014/main" id="{EEEFF55C-7268-21D2-C7E6-DA2D151D1B5B}"/>
              </a:ext>
            </a:extLst>
          </p:cNvPr>
          <p:cNvPicPr>
            <a:picLocks noChangeAspect="1"/>
          </p:cNvPicPr>
          <p:nvPr/>
        </p:nvPicPr>
        <p:blipFill rotWithShape="1">
          <a:blip r:embed="rId5"/>
          <a:srcRect l="60994" b="961"/>
          <a:stretch/>
        </p:blipFill>
        <p:spPr>
          <a:xfrm flipH="1">
            <a:off x="10579602" y="3905102"/>
            <a:ext cx="1227798" cy="2400834"/>
          </a:xfrm>
          <a:prstGeom prst="rect">
            <a:avLst/>
          </a:prstGeom>
        </p:spPr>
      </p:pic>
      <p:sp>
        <p:nvSpPr>
          <p:cNvPr id="5" name="Rektangel 4">
            <a:extLst>
              <a:ext uri="{FF2B5EF4-FFF2-40B4-BE49-F238E27FC236}">
                <a16:creationId xmlns:a16="http://schemas.microsoft.com/office/drawing/2014/main" id="{C1F2C87A-D51E-327B-740D-96F08313DF29}"/>
              </a:ext>
            </a:extLst>
          </p:cNvPr>
          <p:cNvSpPr/>
          <p:nvPr/>
        </p:nvSpPr>
        <p:spPr>
          <a:xfrm>
            <a:off x="11674264" y="3801882"/>
            <a:ext cx="131581" cy="37729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716642"/>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599" y="1470456"/>
            <a:ext cx="11406348"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Hvor svært kan det være</a:t>
            </a:r>
            <a:b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sortere pap</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3217030"/>
            <a:ext cx="5209131" cy="2031325"/>
          </a:xfrm>
          <a:prstGeom prst="rect">
            <a:avLst/>
          </a:prstGeom>
          <a:noFill/>
        </p:spPr>
        <p:txBody>
          <a:bodyPr wrap="square" rtlCol="0">
            <a:spAutoFit/>
          </a:bodyPr>
          <a:lstStyle/>
          <a:p>
            <a:pPr marL="285750"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Det meste pap kan genbruges, men der er lige nogle undtagelser</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Pizzabakker dur ikke – de skal smides til restaffald, fordi pappet er blevet fedtet og vådt af madrester</a:t>
            </a:r>
          </a:p>
          <a:p>
            <a:pPr marL="742950" lvl="1" indent="-285750">
              <a:buFont typeface="Arial" panose="020B0604020202020204" pitchFamily="34" charset="0"/>
              <a:buChar char="•"/>
            </a:pPr>
            <a:endPar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Mad- og drikkekartoner består af 20% plast, så de må ikke komme i pap. De har nu fået deres egen beholder</a:t>
            </a: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4" name="Billede 13" descr="Et billede, der indeholder person&#10;&#10;Automatisk genereret beskrivelse">
            <a:extLst>
              <a:ext uri="{FF2B5EF4-FFF2-40B4-BE49-F238E27FC236}">
                <a16:creationId xmlns:a16="http://schemas.microsoft.com/office/drawing/2014/main" id="{C73B1024-0DA1-C4C0-E1C9-AAE0AE2F400C}"/>
              </a:ext>
            </a:extLst>
          </p:cNvPr>
          <p:cNvPicPr>
            <a:picLocks noChangeAspect="1"/>
          </p:cNvPicPr>
          <p:nvPr/>
        </p:nvPicPr>
        <p:blipFill>
          <a:blip r:embed="rId4"/>
          <a:stretch>
            <a:fillRect/>
          </a:stretch>
        </p:blipFill>
        <p:spPr>
          <a:xfrm>
            <a:off x="7083003" y="2240302"/>
            <a:ext cx="5125326" cy="3416884"/>
          </a:xfrm>
          <a:prstGeom prst="rect">
            <a:avLst/>
          </a:prstGeom>
        </p:spPr>
      </p:pic>
      <p:grpSp>
        <p:nvGrpSpPr>
          <p:cNvPr id="8" name="Gruppe 7">
            <a:extLst>
              <a:ext uri="{FF2B5EF4-FFF2-40B4-BE49-F238E27FC236}">
                <a16:creationId xmlns:a16="http://schemas.microsoft.com/office/drawing/2014/main" id="{9128A112-8A2D-A258-D412-66584EE57B38}"/>
              </a:ext>
            </a:extLst>
          </p:cNvPr>
          <p:cNvGrpSpPr/>
          <p:nvPr/>
        </p:nvGrpSpPr>
        <p:grpSpPr>
          <a:xfrm>
            <a:off x="6736715" y="4618156"/>
            <a:ext cx="3273005" cy="644021"/>
            <a:chOff x="3987798" y="375967"/>
            <a:chExt cx="3273005" cy="644021"/>
          </a:xfrm>
        </p:grpSpPr>
        <p:sp>
          <p:nvSpPr>
            <p:cNvPr id="9" name="Afrundet rektangulær billedforklaring 5">
              <a:extLst>
                <a:ext uri="{FF2B5EF4-FFF2-40B4-BE49-F238E27FC236}">
                  <a16:creationId xmlns:a16="http://schemas.microsoft.com/office/drawing/2014/main" id="{B55DFEB8-5999-A049-7904-94F9E7C8983B}"/>
                </a:ext>
              </a:extLst>
            </p:cNvPr>
            <p:cNvSpPr/>
            <p:nvPr/>
          </p:nvSpPr>
          <p:spPr>
            <a:xfrm flipH="1">
              <a:off x="3987798" y="375967"/>
              <a:ext cx="2221548"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0" name="Tekstfelt 6">
              <a:extLst>
                <a:ext uri="{FF2B5EF4-FFF2-40B4-BE49-F238E27FC236}">
                  <a16:creationId xmlns:a16="http://schemas.microsoft.com/office/drawing/2014/main" id="{77F5E9DE-CF50-60BF-4534-B11741B53DF6}"/>
                </a:ext>
              </a:extLst>
            </p:cNvPr>
            <p:cNvSpPr txBox="1"/>
            <p:nvPr/>
          </p:nvSpPr>
          <p:spPr>
            <a:xfrm>
              <a:off x="4100362" y="463752"/>
              <a:ext cx="3160441"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Er jeg den eneste, som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ikke kan lide pizza?</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pic>
        <p:nvPicPr>
          <p:cNvPr id="2" name="Billede 1" descr="Et billede, der indeholder tekst, skilt&#10;&#10;Automatisk genereret beskrivelse">
            <a:extLst>
              <a:ext uri="{FF2B5EF4-FFF2-40B4-BE49-F238E27FC236}">
                <a16:creationId xmlns:a16="http://schemas.microsoft.com/office/drawing/2014/main" id="{3CC5076F-0448-AD7D-9F82-ED20E60C9492}"/>
              </a:ext>
            </a:extLst>
          </p:cNvPr>
          <p:cNvPicPr>
            <a:picLocks noChangeAspect="1"/>
          </p:cNvPicPr>
          <p:nvPr/>
        </p:nvPicPr>
        <p:blipFill rotWithShape="1">
          <a:blip r:embed="rId5"/>
          <a:srcRect r="49651"/>
          <a:stretch/>
        </p:blipFill>
        <p:spPr>
          <a:xfrm flipH="1">
            <a:off x="8168063" y="5005483"/>
            <a:ext cx="1726214" cy="1803328"/>
          </a:xfrm>
          <a:prstGeom prst="rect">
            <a:avLst/>
          </a:prstGeom>
        </p:spPr>
      </p:pic>
    </p:spTree>
    <p:extLst>
      <p:ext uri="{BB962C8B-B14F-4D97-AF65-F5344CB8AC3E}">
        <p14:creationId xmlns:p14="http://schemas.microsoft.com/office/powerpoint/2010/main" val="290629979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B299B00-3C44-3F47-CDF5-95026156E152}"/>
              </a:ext>
            </a:extLst>
          </p:cNvPr>
          <p:cNvPicPr>
            <a:picLocks noChangeAspect="1"/>
          </p:cNvPicPr>
          <p:nvPr/>
        </p:nvPicPr>
        <p:blipFill>
          <a:blip r:embed="rId2"/>
          <a:stretch>
            <a:fillRect/>
          </a:stretch>
        </p:blipFill>
        <p:spPr>
          <a:xfrm>
            <a:off x="384600" y="1470456"/>
            <a:ext cx="5711400" cy="5011577"/>
          </a:xfrm>
          <a:prstGeom prst="rect">
            <a:avLst/>
          </a:prstGeom>
        </p:spPr>
      </p:pic>
      <p:pic>
        <p:nvPicPr>
          <p:cNvPr id="3" name="Billede 2">
            <a:extLst>
              <a:ext uri="{FF2B5EF4-FFF2-40B4-BE49-F238E27FC236}">
                <a16:creationId xmlns:a16="http://schemas.microsoft.com/office/drawing/2014/main" id="{3FE60002-82C2-7D02-3CF4-5DB2A7B31C65}"/>
              </a:ext>
            </a:extLst>
          </p:cNvPr>
          <p:cNvPicPr>
            <a:picLocks noChangeAspect="1"/>
          </p:cNvPicPr>
          <p:nvPr/>
        </p:nvPicPr>
        <p:blipFill>
          <a:blip r:embed="rId3">
            <a:duotone>
              <a:prstClr val="black"/>
              <a:srgbClr val="BD9D62">
                <a:tint val="45000"/>
                <a:satMod val="400000"/>
              </a:srgbClr>
            </a:duotone>
            <a:alphaModFix amt="35000"/>
          </a:blip>
          <a:stretch>
            <a:fillRect/>
          </a:stretch>
        </p:blipFill>
        <p:spPr>
          <a:xfrm>
            <a:off x="384600" y="375967"/>
            <a:ext cx="1780785" cy="611661"/>
          </a:xfrm>
          <a:prstGeom prst="rect">
            <a:avLst/>
          </a:prstGeom>
        </p:spPr>
      </p:pic>
      <p:sp>
        <p:nvSpPr>
          <p:cNvPr id="6" name="Rektangel 5">
            <a:extLst>
              <a:ext uri="{FF2B5EF4-FFF2-40B4-BE49-F238E27FC236}">
                <a16:creationId xmlns:a16="http://schemas.microsoft.com/office/drawing/2014/main" id="{C09CAF14-39BA-6237-3959-2CC03EC48506}"/>
              </a:ext>
            </a:extLst>
          </p:cNvPr>
          <p:cNvSpPr/>
          <p:nvPr/>
        </p:nvSpPr>
        <p:spPr>
          <a:xfrm>
            <a:off x="384600" y="1470456"/>
            <a:ext cx="5711400" cy="5011577"/>
          </a:xfrm>
          <a:prstGeom prst="rect">
            <a:avLst/>
          </a:prstGeom>
          <a:solidFill>
            <a:srgbClr val="BD9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6D90D9D-1FE7-AA77-A817-301500D4F0D0}"/>
              </a:ext>
            </a:extLst>
          </p:cNvPr>
          <p:cNvSpPr/>
          <p:nvPr/>
        </p:nvSpPr>
        <p:spPr>
          <a:xfrm>
            <a:off x="6096000" y="1470456"/>
            <a:ext cx="5711400" cy="501157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a:extLst>
              <a:ext uri="{FF2B5EF4-FFF2-40B4-BE49-F238E27FC236}">
                <a16:creationId xmlns:a16="http://schemas.microsoft.com/office/drawing/2014/main" id="{30CDB64F-FA0E-5D8B-4261-FB5A78946BE8}"/>
              </a:ext>
            </a:extLst>
          </p:cNvPr>
          <p:cNvSpPr txBox="1"/>
          <p:nvPr/>
        </p:nvSpPr>
        <p:spPr>
          <a:xfrm>
            <a:off x="872194" y="1785889"/>
            <a:ext cx="5091113" cy="615553"/>
          </a:xfrm>
          <a:prstGeom prst="rect">
            <a:avLst/>
          </a:prstGeom>
          <a:noFill/>
        </p:spPr>
        <p:txBody>
          <a:bodyPr wrap="square" rtlCol="0">
            <a:spAutoFit/>
          </a:body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 tak</a:t>
            </a:r>
          </a:p>
        </p:txBody>
      </p:sp>
      <p:sp>
        <p:nvSpPr>
          <p:cNvPr id="9" name="Tekstfelt 8">
            <a:extLst>
              <a:ext uri="{FF2B5EF4-FFF2-40B4-BE49-F238E27FC236}">
                <a16:creationId xmlns:a16="http://schemas.microsoft.com/office/drawing/2014/main" id="{CB05570B-FD56-8918-B5DF-28223C60AE9B}"/>
              </a:ext>
            </a:extLst>
          </p:cNvPr>
          <p:cNvSpPr txBox="1"/>
          <p:nvPr/>
        </p:nvSpPr>
        <p:spPr>
          <a:xfrm>
            <a:off x="6583594" y="1785889"/>
            <a:ext cx="5091113" cy="615553"/>
          </a:xfrm>
          <a:prstGeom prst="rect">
            <a:avLst/>
          </a:prstGeom>
          <a:noFill/>
        </p:spPr>
        <p:txBody>
          <a:bodyPr wrap="square" rtlCol="0">
            <a:spAutoFit/>
          </a:bodyPr>
          <a:lstStyle/>
          <a:p>
            <a:r>
              <a:rPr lang="da-DK" sz="3400" b="1"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Nej, tak</a:t>
            </a:r>
          </a:p>
        </p:txBody>
      </p:sp>
      <p:sp>
        <p:nvSpPr>
          <p:cNvPr id="10" name="Tekstfelt 9">
            <a:extLst>
              <a:ext uri="{FF2B5EF4-FFF2-40B4-BE49-F238E27FC236}">
                <a16:creationId xmlns:a16="http://schemas.microsoft.com/office/drawing/2014/main" id="{4CA1DF2A-F0F1-DE82-0EE5-64D07300DE54}"/>
              </a:ext>
            </a:extLst>
          </p:cNvPr>
          <p:cNvSpPr txBox="1"/>
          <p:nvPr/>
        </p:nvSpPr>
        <p:spPr>
          <a:xfrm>
            <a:off x="872194" y="2716875"/>
            <a:ext cx="3885544" cy="3293209"/>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Papkasser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Bølgepap</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Papemballage</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Skotøjsæsker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Paprør fra køkkenruller og toiletruller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Karton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Æggebakker (rene og tørre)</a:t>
            </a:r>
          </a:p>
        </p:txBody>
      </p:sp>
      <p:sp>
        <p:nvSpPr>
          <p:cNvPr id="11" name="Tekstfelt 10">
            <a:extLst>
              <a:ext uri="{FF2B5EF4-FFF2-40B4-BE49-F238E27FC236}">
                <a16:creationId xmlns:a16="http://schemas.microsoft.com/office/drawing/2014/main" id="{F93AF938-4B2A-7F44-EB7A-B3D08AB0F0B7}"/>
              </a:ext>
            </a:extLst>
          </p:cNvPr>
          <p:cNvSpPr txBox="1"/>
          <p:nvPr/>
        </p:nvSpPr>
        <p:spPr>
          <a:xfrm>
            <a:off x="6583593" y="2716874"/>
            <a:ext cx="4089169" cy="3293209"/>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Vådt pap</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Bøger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Gavepapir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Flamingo</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Pizzabakker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Papkrus eller andet plastbelagt service</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Mad- og drikkekartoner</a:t>
            </a:r>
          </a:p>
        </p:txBody>
      </p:sp>
      <p:pic>
        <p:nvPicPr>
          <p:cNvPr id="12" name="Billede 11">
            <a:extLst>
              <a:ext uri="{FF2B5EF4-FFF2-40B4-BE49-F238E27FC236}">
                <a16:creationId xmlns:a16="http://schemas.microsoft.com/office/drawing/2014/main" id="{932F93F3-FDAB-FEF4-5D7E-0E9CDA03C705}"/>
              </a:ext>
            </a:extLst>
          </p:cNvPr>
          <p:cNvPicPr>
            <a:picLocks noChangeAspect="1"/>
          </p:cNvPicPr>
          <p:nvPr/>
        </p:nvPicPr>
        <p:blipFill>
          <a:blip r:embed="rId4"/>
          <a:stretch>
            <a:fillRect/>
          </a:stretch>
        </p:blipFill>
        <p:spPr>
          <a:xfrm>
            <a:off x="9486899" y="1136929"/>
            <a:ext cx="2705101" cy="615553"/>
          </a:xfrm>
          <a:prstGeom prst="rect">
            <a:avLst/>
          </a:prstGeom>
        </p:spPr>
      </p:pic>
      <p:sp>
        <p:nvSpPr>
          <p:cNvPr id="13" name="Tekstfelt 12">
            <a:extLst>
              <a:ext uri="{FF2B5EF4-FFF2-40B4-BE49-F238E27FC236}">
                <a16:creationId xmlns:a16="http://schemas.microsoft.com/office/drawing/2014/main" id="{3F87A1E6-C345-A54C-AA2A-4138BE6C416F}"/>
              </a:ext>
            </a:extLst>
          </p:cNvPr>
          <p:cNvSpPr txBox="1"/>
          <p:nvPr/>
        </p:nvSpPr>
        <p:spPr>
          <a:xfrm>
            <a:off x="9817893" y="1255109"/>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a:t>
            </a:r>
          </a:p>
        </p:txBody>
      </p:sp>
      <p:grpSp>
        <p:nvGrpSpPr>
          <p:cNvPr id="4" name="Gruppe 3">
            <a:extLst>
              <a:ext uri="{FF2B5EF4-FFF2-40B4-BE49-F238E27FC236}">
                <a16:creationId xmlns:a16="http://schemas.microsoft.com/office/drawing/2014/main" id="{3BA0B180-6438-5604-CC2E-2DEDCB137880}"/>
              </a:ext>
            </a:extLst>
          </p:cNvPr>
          <p:cNvGrpSpPr/>
          <p:nvPr/>
        </p:nvGrpSpPr>
        <p:grpSpPr>
          <a:xfrm>
            <a:off x="9117391" y="2354879"/>
            <a:ext cx="3243436" cy="644021"/>
            <a:chOff x="9816696" y="2637594"/>
            <a:chExt cx="3243436" cy="644021"/>
          </a:xfrm>
        </p:grpSpPr>
        <p:sp>
          <p:nvSpPr>
            <p:cNvPr id="5" name="Afrundet rektangulær billedforklaring 6">
              <a:extLst>
                <a:ext uri="{FF2B5EF4-FFF2-40B4-BE49-F238E27FC236}">
                  <a16:creationId xmlns:a16="http://schemas.microsoft.com/office/drawing/2014/main" id="{B2C06BE3-06C7-2741-F0D0-BF168099106B}"/>
                </a:ext>
              </a:extLst>
            </p:cNvPr>
            <p:cNvSpPr/>
            <p:nvPr/>
          </p:nvSpPr>
          <p:spPr>
            <a:xfrm>
              <a:off x="9816696" y="2637594"/>
              <a:ext cx="1997242" cy="644021"/>
            </a:xfrm>
            <a:prstGeom prst="wedgeRoundRectCallout">
              <a:avLst>
                <a:gd name="adj1" fmla="val 34510"/>
                <a:gd name="adj2" fmla="val 8035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9" name="Tekstfelt 7">
              <a:extLst>
                <a:ext uri="{FF2B5EF4-FFF2-40B4-BE49-F238E27FC236}">
                  <a16:creationId xmlns:a16="http://schemas.microsoft.com/office/drawing/2014/main" id="{0E076458-AA3A-ACB4-7326-01B9BECE1E91}"/>
                </a:ext>
              </a:extLst>
            </p:cNvPr>
            <p:cNvSpPr txBox="1"/>
            <p:nvPr/>
          </p:nvSpPr>
          <p:spPr>
            <a:xfrm>
              <a:off x="9967008" y="2697994"/>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ikke den store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læsehest</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pic>
        <p:nvPicPr>
          <p:cNvPr id="16" name="Billede 15" descr="Et billede, der indeholder tekst&#10;&#10;Automatisk genereret beskrivelse">
            <a:extLst>
              <a:ext uri="{FF2B5EF4-FFF2-40B4-BE49-F238E27FC236}">
                <a16:creationId xmlns:a16="http://schemas.microsoft.com/office/drawing/2014/main" id="{CCE54E0F-B754-5D7C-7BEF-6C978AC0B35C}"/>
              </a:ext>
            </a:extLst>
          </p:cNvPr>
          <p:cNvPicPr>
            <a:picLocks noChangeAspect="1"/>
          </p:cNvPicPr>
          <p:nvPr/>
        </p:nvPicPr>
        <p:blipFill>
          <a:blip r:embed="rId5"/>
          <a:stretch>
            <a:fillRect/>
          </a:stretch>
        </p:blipFill>
        <p:spPr>
          <a:xfrm>
            <a:off x="10367635" y="2886800"/>
            <a:ext cx="1730579" cy="2011213"/>
          </a:xfrm>
          <a:prstGeom prst="rect">
            <a:avLst/>
          </a:prstGeom>
        </p:spPr>
      </p:pic>
    </p:spTree>
    <p:extLst>
      <p:ext uri="{BB962C8B-B14F-4D97-AF65-F5344CB8AC3E}">
        <p14:creationId xmlns:p14="http://schemas.microsoft.com/office/powerpoint/2010/main" val="352858471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599" y="1470456"/>
            <a:ext cx="11406348"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pic>
        <p:nvPicPr>
          <p:cNvPr id="10" name="Billede 9" descr="Et billede, der indeholder tekst, skilt&#10;&#10;Automatisk genereret beskrivelse">
            <a:extLst>
              <a:ext uri="{FF2B5EF4-FFF2-40B4-BE49-F238E27FC236}">
                <a16:creationId xmlns:a16="http://schemas.microsoft.com/office/drawing/2014/main" id="{DCF03073-4051-68CD-2F0B-BD02A9BE4431}"/>
              </a:ext>
            </a:extLst>
          </p:cNvPr>
          <p:cNvPicPr>
            <a:picLocks noChangeAspect="1"/>
          </p:cNvPicPr>
          <p:nvPr/>
        </p:nvPicPr>
        <p:blipFill rotWithShape="1">
          <a:blip r:embed="rId4"/>
          <a:srcRect r="49651"/>
          <a:stretch/>
        </p:blipFill>
        <p:spPr>
          <a:xfrm flipH="1">
            <a:off x="9251649" y="927229"/>
            <a:ext cx="1995183" cy="2084312"/>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rPr>
              <a:t>Pap og papir i hverdagen</a:t>
            </a:r>
          </a:p>
        </p:txBody>
      </p:sp>
      <p:pic>
        <p:nvPicPr>
          <p:cNvPr id="2" name="Billede 1">
            <a:extLst>
              <a:ext uri="{FF2B5EF4-FFF2-40B4-BE49-F238E27FC236}">
                <a16:creationId xmlns:a16="http://schemas.microsoft.com/office/drawing/2014/main" id="{80DAA575-1681-B23C-B393-1D24841BD1AB}"/>
              </a:ext>
            </a:extLst>
          </p:cNvPr>
          <p:cNvPicPr>
            <a:picLocks noChangeAspect="1"/>
          </p:cNvPicPr>
          <p:nvPr/>
        </p:nvPicPr>
        <p:blipFill>
          <a:blip r:embed="rId5"/>
          <a:stretch>
            <a:fillRect/>
          </a:stretch>
        </p:blipFill>
        <p:spPr>
          <a:xfrm>
            <a:off x="7045478" y="2019195"/>
            <a:ext cx="5170714" cy="1857063"/>
          </a:xfrm>
          <a:prstGeom prst="rect">
            <a:avLst/>
          </a:prstGeom>
        </p:spPr>
      </p:pic>
      <p:sp>
        <p:nvSpPr>
          <p:cNvPr id="7" name="Tekstfelt 6">
            <a:extLst>
              <a:ext uri="{FF2B5EF4-FFF2-40B4-BE49-F238E27FC236}">
                <a16:creationId xmlns:a16="http://schemas.microsoft.com/office/drawing/2014/main" id="{152EC4E8-3EAF-D6BD-047B-59043B088760}"/>
              </a:ext>
            </a:extLst>
          </p:cNvPr>
          <p:cNvSpPr txBox="1"/>
          <p:nvPr/>
        </p:nvSpPr>
        <p:spPr>
          <a:xfrm>
            <a:off x="7415225" y="2420790"/>
            <a:ext cx="4854839" cy="1077218"/>
          </a:xfrm>
          <a:prstGeom prst="rect">
            <a:avLst/>
          </a:prstGeom>
          <a:noFill/>
        </p:spPr>
        <p:txBody>
          <a:bodyPr wrap="square">
            <a:spAutoFit/>
          </a:bodyPr>
          <a:lstStyle/>
          <a:p>
            <a:r>
              <a:rPr lang="da-DK"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Selvom pap og papir kan genanvendes, er det stadig bedst at bruge mindre. </a:t>
            </a:r>
            <a:br>
              <a:rPr lang="da-DK"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br>
              <a:rPr lang="da-DK"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da-DK" sz="1600" b="1"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Hvordan kan vi gøre det?</a:t>
            </a:r>
          </a:p>
        </p:txBody>
      </p:sp>
      <p:pic>
        <p:nvPicPr>
          <p:cNvPr id="15" name="Billede 14">
            <a:extLst>
              <a:ext uri="{FF2B5EF4-FFF2-40B4-BE49-F238E27FC236}">
                <a16:creationId xmlns:a16="http://schemas.microsoft.com/office/drawing/2014/main" id="{10EA2970-743D-DD70-262D-D21DEB11A42D}"/>
              </a:ext>
            </a:extLst>
          </p:cNvPr>
          <p:cNvPicPr>
            <a:picLocks noChangeAspect="1"/>
          </p:cNvPicPr>
          <p:nvPr/>
        </p:nvPicPr>
        <p:blipFill>
          <a:blip r:embed="rId5"/>
          <a:stretch>
            <a:fillRect/>
          </a:stretch>
        </p:blipFill>
        <p:spPr>
          <a:xfrm>
            <a:off x="-40646" y="3126166"/>
            <a:ext cx="5170714" cy="2115306"/>
          </a:xfrm>
          <a:prstGeom prst="rect">
            <a:avLst/>
          </a:prstGeom>
        </p:spPr>
      </p:pic>
      <p:sp>
        <p:nvSpPr>
          <p:cNvPr id="12" name="Tekstfelt 11">
            <a:extLst>
              <a:ext uri="{FF2B5EF4-FFF2-40B4-BE49-F238E27FC236}">
                <a16:creationId xmlns:a16="http://schemas.microsoft.com/office/drawing/2014/main" id="{3ACD4852-CC71-458D-89EE-843D36D3E76F}"/>
              </a:ext>
            </a:extLst>
          </p:cNvPr>
          <p:cNvSpPr txBox="1"/>
          <p:nvPr/>
        </p:nvSpPr>
        <p:spPr>
          <a:xfrm>
            <a:off x="472284" y="3571357"/>
            <a:ext cx="4234688" cy="1323439"/>
          </a:xfrm>
          <a:prstGeom prst="rect">
            <a:avLst/>
          </a:prstGeom>
          <a:noFill/>
        </p:spPr>
        <p:txBody>
          <a:bodyPr wrap="square">
            <a:spAutoFit/>
          </a:bodyPr>
          <a:lstStyle/>
          <a:p>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 og papir kan nogle gange bruges i stedet for plastik.</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Er det en god ide? Kender I nogle eksempler?</a:t>
            </a:r>
            <a:endParaRPr lang="da-DK" sz="1600" b="1"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Billede 8">
            <a:extLst>
              <a:ext uri="{FF2B5EF4-FFF2-40B4-BE49-F238E27FC236}">
                <a16:creationId xmlns:a16="http://schemas.microsoft.com/office/drawing/2014/main" id="{F14E375F-1FB7-E480-5B19-9D14EF314C79}"/>
              </a:ext>
            </a:extLst>
          </p:cNvPr>
          <p:cNvPicPr>
            <a:picLocks noChangeAspect="1"/>
          </p:cNvPicPr>
          <p:nvPr/>
        </p:nvPicPr>
        <p:blipFill>
          <a:blip r:embed="rId6"/>
          <a:stretch>
            <a:fillRect/>
          </a:stretch>
        </p:blipFill>
        <p:spPr>
          <a:xfrm>
            <a:off x="5555313" y="3571357"/>
            <a:ext cx="1651528" cy="1957366"/>
          </a:xfrm>
          <a:prstGeom prst="rect">
            <a:avLst/>
          </a:prstGeom>
        </p:spPr>
      </p:pic>
      <p:pic>
        <p:nvPicPr>
          <p:cNvPr id="18" name="Billede 17">
            <a:extLst>
              <a:ext uri="{FF2B5EF4-FFF2-40B4-BE49-F238E27FC236}">
                <a16:creationId xmlns:a16="http://schemas.microsoft.com/office/drawing/2014/main" id="{E1DAC617-B2E8-E0F2-27FE-2FE725825500}"/>
              </a:ext>
            </a:extLst>
          </p:cNvPr>
          <p:cNvPicPr>
            <a:picLocks noChangeAspect="1"/>
          </p:cNvPicPr>
          <p:nvPr/>
        </p:nvPicPr>
        <p:blipFill>
          <a:blip r:embed="rId5"/>
          <a:stretch>
            <a:fillRect/>
          </a:stretch>
        </p:blipFill>
        <p:spPr>
          <a:xfrm>
            <a:off x="5779219" y="4747417"/>
            <a:ext cx="6412781" cy="902892"/>
          </a:xfrm>
          <a:prstGeom prst="rect">
            <a:avLst/>
          </a:prstGeom>
        </p:spPr>
      </p:pic>
      <p:sp>
        <p:nvSpPr>
          <p:cNvPr id="5" name="Tekstfelt 4">
            <a:extLst>
              <a:ext uri="{FF2B5EF4-FFF2-40B4-BE49-F238E27FC236}">
                <a16:creationId xmlns:a16="http://schemas.microsoft.com/office/drawing/2014/main" id="{EAB1B03F-8974-7DD7-0449-4FC278D26EC8}"/>
              </a:ext>
            </a:extLst>
          </p:cNvPr>
          <p:cNvSpPr txBox="1"/>
          <p:nvPr/>
        </p:nvSpPr>
        <p:spPr>
          <a:xfrm>
            <a:off x="6144987" y="4508326"/>
            <a:ext cx="6412781" cy="1692771"/>
          </a:xfrm>
          <a:prstGeom prst="rect">
            <a:avLst/>
          </a:prstGeom>
          <a:noFill/>
        </p:spPr>
        <p:txBody>
          <a:bodyPr wrap="square" rtlCol="0">
            <a:spAutoFit/>
          </a:bodyPr>
          <a:lstStyle/>
          <a:p>
            <a:br>
              <a:rPr lang="da-DK"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da-DK" sz="1600" b="1"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Hvordan kan vi genbruge mere pap og papir i hverdagen?</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2501098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12A792E-F2B1-24AD-CC6C-5E698F9C778A}"/>
              </a:ext>
            </a:extLst>
          </p:cNvPr>
          <p:cNvPicPr>
            <a:picLocks noChangeAspect="1"/>
          </p:cNvPicPr>
          <p:nvPr/>
        </p:nvPicPr>
        <p:blipFill>
          <a:blip r:embed="rId2"/>
          <a:stretch>
            <a:fillRect/>
          </a:stretch>
        </p:blipFill>
        <p:spPr>
          <a:xfrm>
            <a:off x="384600" y="365125"/>
            <a:ext cx="11437286" cy="1325562"/>
          </a:xfrm>
          <a:prstGeom prst="rect">
            <a:avLst/>
          </a:prstGeom>
        </p:spPr>
      </p:pic>
      <p:sp>
        <p:nvSpPr>
          <p:cNvPr id="2" name="Titel 1">
            <a:extLst>
              <a:ext uri="{FF2B5EF4-FFF2-40B4-BE49-F238E27FC236}">
                <a16:creationId xmlns:a16="http://schemas.microsoft.com/office/drawing/2014/main" id="{4D284D79-A318-9FDD-2630-5FF46074A12F}"/>
              </a:ext>
            </a:extLst>
          </p:cNvPr>
          <p:cNvSpPr>
            <a:spLocks noGrp="1"/>
          </p:cNvSpPr>
          <p:nvPr>
            <p:ph type="title"/>
          </p:nvPr>
        </p:nvSpPr>
        <p:spPr/>
        <p:txBody>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a:t>
            </a:r>
            <a:r>
              <a:rPr lang="da-DK"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ktivitet og opgaver</a:t>
            </a:r>
            <a:endParaRPr lang="da-DK" dirty="0">
              <a:solidFill>
                <a:schemeClr val="bg1"/>
              </a:solidFill>
            </a:endParaRPr>
          </a:p>
        </p:txBody>
      </p:sp>
      <p:sp>
        <p:nvSpPr>
          <p:cNvPr id="3" name="Tekstfelt 2">
            <a:extLst>
              <a:ext uri="{FF2B5EF4-FFF2-40B4-BE49-F238E27FC236}">
                <a16:creationId xmlns:a16="http://schemas.microsoft.com/office/drawing/2014/main" id="{71527C25-0EB2-CE8F-ECF5-227B22B0C048}"/>
              </a:ext>
            </a:extLst>
          </p:cNvPr>
          <p:cNvSpPr txBox="1"/>
          <p:nvPr/>
        </p:nvSpPr>
        <p:spPr>
          <a:xfrm>
            <a:off x="838200" y="2106324"/>
            <a:ext cx="8822724" cy="4893647"/>
          </a:xfrm>
          <a:prstGeom prst="rect">
            <a:avLst/>
          </a:prstGeom>
          <a:noFill/>
        </p:spPr>
        <p:txBody>
          <a:bodyPr wrap="square" rtlCol="0">
            <a:spAutoFit/>
          </a:bodyPr>
          <a:lstStyle/>
          <a:p>
            <a:r>
              <a:rPr lang="da-DK" sz="1200" b="1" dirty="0">
                <a:latin typeface="Helvetica Neue" panose="02000503000000020004" pitchFamily="2" charset="0"/>
                <a:ea typeface="Helvetica Neue" panose="02000503000000020004" pitchFamily="2" charset="0"/>
                <a:cs typeface="Helvetica Neue" panose="02000503000000020004" pitchFamily="2" charset="0"/>
              </a:rPr>
              <a:t>Aktivitet 1: Quiz – ca. 20 minutter: </a:t>
            </a:r>
            <a:br>
              <a:rPr lang="da-DK" sz="1200" dirty="0">
                <a:latin typeface="Helvetica Neue" panose="02000503000000020004" pitchFamily="2" charset="0"/>
                <a:ea typeface="Helvetica Neue" panose="02000503000000020004" pitchFamily="2" charset="0"/>
                <a:cs typeface="Helvetica Neue" panose="02000503000000020004" pitchFamily="2" charset="0"/>
              </a:rPr>
            </a:br>
            <a:r>
              <a:rPr lang="da-DK" sz="1200" i="1" dirty="0">
                <a:latin typeface="12 pt. Helvetica* 56 Italic   1" panose="02000503000000020004" pitchFamily="2" charset="0"/>
                <a:ea typeface="12 pt. Helvetica* 56 Italic   1" panose="02000503000000020004" pitchFamily="2" charset="0"/>
                <a:cs typeface="12 pt. Helvetica* 56 Italic   1" panose="02000503000000020004" pitchFamily="2" charset="0"/>
              </a:rPr>
              <a:t>Formål: At eleverne bedre husker det , de har lært om pap og papir</a:t>
            </a:r>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dirty="0">
                <a:latin typeface="Helvetica Neue" panose="02000503000000020004" pitchFamily="2" charset="0"/>
                <a:ea typeface="Helvetica Neue" panose="02000503000000020004" pitchFamily="2" charset="0"/>
                <a:cs typeface="Helvetica Neue" panose="02000503000000020004" pitchFamily="2" charset="0"/>
              </a:rPr>
              <a:t>Find linket og lad eleverne deltage via tablet, telefon eller computer. Der er 8 spørgsmål om Pap og Papir</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OBS: </a:t>
            </a:r>
            <a:r>
              <a:rPr lang="da-DK" sz="1200" dirty="0" err="1">
                <a:latin typeface="Helvetica Neue" panose="02000503000000020004" pitchFamily="2" charset="0"/>
                <a:ea typeface="Helvetica Neue" panose="02000503000000020004" pitchFamily="2" charset="0"/>
                <a:cs typeface="Helvetica Neue" panose="02000503000000020004" pitchFamily="2" charset="0"/>
              </a:rPr>
              <a:t>Quiz’en</a:t>
            </a:r>
            <a:r>
              <a:rPr lang="da-DK" sz="1200" dirty="0">
                <a:latin typeface="Helvetica Neue" panose="02000503000000020004" pitchFamily="2" charset="0"/>
                <a:ea typeface="Helvetica Neue" panose="02000503000000020004" pitchFamily="2" charset="0"/>
                <a:cs typeface="Helvetica Neue" panose="02000503000000020004" pitchFamily="2" charset="0"/>
              </a:rPr>
              <a:t> er lavet i et </a:t>
            </a:r>
            <a:r>
              <a:rPr lang="da-DK" sz="1200" dirty="0" err="1">
                <a:latin typeface="Helvetica Neue" panose="02000503000000020004" pitchFamily="2" charset="0"/>
                <a:ea typeface="Helvetica Neue" panose="02000503000000020004" pitchFamily="2" charset="0"/>
                <a:cs typeface="Helvetica Neue" panose="02000503000000020004" pitchFamily="2" charset="0"/>
              </a:rPr>
              <a:t>Kahoot</a:t>
            </a:r>
            <a:r>
              <a:rPr lang="da-DK" sz="1200" dirty="0">
                <a:latin typeface="Helvetica Neue" panose="02000503000000020004" pitchFamily="2" charset="0"/>
                <a:ea typeface="Helvetica Neue" panose="02000503000000020004" pitchFamily="2" charset="0"/>
                <a:cs typeface="Helvetica Neue" panose="02000503000000020004" pitchFamily="2" charset="0"/>
              </a:rPr>
              <a:t>-lignende system, der hedder </a:t>
            </a:r>
            <a:r>
              <a:rPr lang="da-DK" sz="1200" dirty="0" err="1">
                <a:latin typeface="Helvetica Neue" panose="02000503000000020004" pitchFamily="2" charset="0"/>
                <a:ea typeface="Helvetica Neue" panose="02000503000000020004" pitchFamily="2" charset="0"/>
                <a:cs typeface="Helvetica Neue" panose="02000503000000020004" pitchFamily="2" charset="0"/>
              </a:rPr>
              <a:t>Quizizz</a:t>
            </a:r>
            <a:r>
              <a:rPr lang="da-DK" sz="1200" dirty="0">
                <a:latin typeface="Helvetica Neue" panose="02000503000000020004" pitchFamily="2" charset="0"/>
                <a:ea typeface="Helvetica Neue" panose="02000503000000020004" pitchFamily="2" charset="0"/>
                <a:cs typeface="Helvetica Neue" panose="02000503000000020004" pitchFamily="2" charset="0"/>
              </a:rPr>
              <a:t>. Det er kun muligt at være 10 deltagere i </a:t>
            </a:r>
            <a:r>
              <a:rPr lang="da-DK" sz="1200" dirty="0" err="1">
                <a:latin typeface="Helvetica Neue" panose="02000503000000020004" pitchFamily="2" charset="0"/>
                <a:ea typeface="Helvetica Neue" panose="02000503000000020004" pitchFamily="2" charset="0"/>
                <a:cs typeface="Helvetica Neue" panose="02000503000000020004" pitchFamily="2" charset="0"/>
              </a:rPr>
              <a:t>quizen</a:t>
            </a:r>
            <a:r>
              <a:rPr lang="da-DK" sz="1200" dirty="0">
                <a:latin typeface="Helvetica Neue" panose="02000503000000020004" pitchFamily="2" charset="0"/>
                <a:ea typeface="Helvetica Neue" panose="02000503000000020004" pitchFamily="2" charset="0"/>
                <a:cs typeface="Helvetica Neue" panose="02000503000000020004" pitchFamily="2" charset="0"/>
              </a:rPr>
              <a:t>, så lad eleverne arbejde sammen i grupper af 2-3 om en telefon/tablet.</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Følg dette link </a:t>
            </a:r>
            <a:r>
              <a:rPr lang="da-DK" sz="1200" b="1" dirty="0">
                <a:latin typeface="Helvetica Neue" panose="02000503000000020004" pitchFamily="2" charset="0"/>
                <a:ea typeface="Helvetica Neue" panose="02000503000000020004" pitchFamily="2" charset="0"/>
                <a:cs typeface="Helvetica Neue" panose="02000503000000020004" pitchFamily="2" charset="0"/>
              </a:rPr>
              <a:t>og log ind for at starte </a:t>
            </a:r>
            <a:r>
              <a:rPr lang="da-DK" sz="1200" b="1" dirty="0" err="1">
                <a:latin typeface="Helvetica Neue" panose="02000503000000020004" pitchFamily="2" charset="0"/>
                <a:ea typeface="Helvetica Neue" panose="02000503000000020004" pitchFamily="2" charset="0"/>
                <a:cs typeface="Helvetica Neue" panose="02000503000000020004" pitchFamily="2" charset="0"/>
              </a:rPr>
              <a:t>quizen</a:t>
            </a:r>
            <a:r>
              <a:rPr lang="da-DK" sz="1200" dirty="0">
                <a:latin typeface="Helvetica Neue" panose="02000503000000020004" pitchFamily="2" charset="0"/>
                <a:ea typeface="Helvetica Neue" panose="02000503000000020004" pitchFamily="2" charset="0"/>
                <a:cs typeface="Helvetica Neue" panose="02000503000000020004" pitchFamily="2" charset="0"/>
              </a:rPr>
              <a:t>. </a:t>
            </a:r>
            <a:r>
              <a:rPr lang="da-DK" sz="1200" dirty="0">
                <a:latin typeface="Helvetica Neue" panose="02000503000000020004" pitchFamily="2" charset="0"/>
                <a:ea typeface="Helvetica Neue" panose="02000503000000020004" pitchFamily="2" charset="0"/>
                <a:cs typeface="Helvetica Neue" panose="02000503000000020004" pitchFamily="2" charset="0"/>
                <a:hlinkClick r:id="rId3"/>
              </a:rPr>
              <a:t>https://quizizz.com/admin/quiz/63fcb10c34756a001d9a8833/pap-og-papir?source=quiz_share</a:t>
            </a:r>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dirty="0">
                <a:latin typeface="Helvetica Neue" panose="02000503000000020004" pitchFamily="2" charset="0"/>
                <a:ea typeface="Helvetica Neue" panose="02000503000000020004" pitchFamily="2" charset="0"/>
                <a:cs typeface="Helvetica Neue" panose="02000503000000020004" pitchFamily="2" charset="0"/>
              </a:rPr>
              <a:t>Vælg ”Fortsæt med Google”</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Konto: </a:t>
            </a:r>
            <a:r>
              <a:rPr lang="da-DK" sz="1200" dirty="0">
                <a:latin typeface="Helvetica Neue" panose="02000503000000020004" pitchFamily="2" charset="0"/>
                <a:ea typeface="Helvetica Neue" panose="02000503000000020004" pitchFamily="2" charset="0"/>
                <a:cs typeface="Helvetica Neue" panose="02000503000000020004" pitchFamily="2" charset="0"/>
                <a:hlinkClick r:id="rId4"/>
              </a:rPr>
              <a:t>affaldsklubben@gmail.com</a:t>
            </a:r>
            <a:r>
              <a:rPr lang="da-DK" sz="1200" dirty="0">
                <a:latin typeface="Helvetica Neue" panose="02000503000000020004" pitchFamily="2" charset="0"/>
                <a:ea typeface="Helvetica Neue" panose="02000503000000020004" pitchFamily="2" charset="0"/>
                <a:cs typeface="Helvetica Neue" panose="02000503000000020004" pitchFamily="2" charset="0"/>
              </a:rPr>
              <a:t> </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Kode: Affald10+</a:t>
            </a: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b="1" dirty="0">
                <a:latin typeface="Helvetica Neue" panose="02000503000000020004" pitchFamily="2" charset="0"/>
                <a:ea typeface="Helvetica Neue" panose="02000503000000020004" pitchFamily="2" charset="0"/>
                <a:cs typeface="Helvetica Neue" panose="02000503000000020004" pitchFamily="2" charset="0"/>
              </a:rPr>
              <a:t>Opgave 1: Konkurrencer med pap og papir – 60-90 minutter: </a:t>
            </a:r>
            <a:br>
              <a:rPr lang="da-DK" sz="1200" dirty="0">
                <a:latin typeface="Helvetica Neue" panose="02000503000000020004" pitchFamily="2" charset="0"/>
                <a:ea typeface="Helvetica Neue" panose="02000503000000020004" pitchFamily="2" charset="0"/>
                <a:cs typeface="Helvetica Neue" panose="02000503000000020004" pitchFamily="2" charset="0"/>
              </a:rPr>
            </a:br>
            <a:r>
              <a:rPr lang="da-DK" sz="1200" i="1" dirty="0">
                <a:latin typeface="12 pt. Helvetica* 56 Italic   1" panose="02000503000000020004" pitchFamily="2" charset="0"/>
                <a:ea typeface="12 pt. Helvetica* 56 Italic   1" panose="02000503000000020004" pitchFamily="2" charset="0"/>
                <a:cs typeface="12 pt. Helvetica* 56 Italic   1" panose="02000503000000020004" pitchFamily="2" charset="0"/>
              </a:rPr>
              <a:t>Formål: At eleverne bliver bevidste om, hvor meget pap og papir kan bruges til</a:t>
            </a:r>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dirty="0">
                <a:latin typeface="Helvetica Neue" panose="02000503000000020004" pitchFamily="2" charset="0"/>
                <a:ea typeface="Helvetica Neue" panose="02000503000000020004" pitchFamily="2" charset="0"/>
                <a:cs typeface="Helvetica Neue" panose="02000503000000020004" pitchFamily="2" charset="0"/>
              </a:rPr>
              <a:t>Del eleverne op i grupper, som hver for sig skal på jagt efter papir eller pap, som alligevel bare skal smides væk. I grupperne skal de hver især finde på en konkurrence, hvor de bruger de materialer, de har fundet. Det er en god ide, hvis de undervejs på papirjagten får ideer til, hvad de vil lave, så de kan gå efter at finde de rigtige materialer. </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Når alle grupper har ”lavet” en konkurrence, skal grupperne prøve hinandens aktiviteter</a:t>
            </a:r>
            <a:br>
              <a:rPr lang="da-DK" sz="1200" dirty="0">
                <a:latin typeface="Helvetica Neue" panose="02000503000000020004" pitchFamily="2" charset="0"/>
                <a:ea typeface="Helvetica Neue" panose="02000503000000020004" pitchFamily="2" charset="0"/>
                <a:cs typeface="Helvetica Neue" panose="02000503000000020004" pitchFamily="2" charset="0"/>
              </a:rPr>
            </a:br>
            <a:r>
              <a:rPr lang="da-DK" sz="1200" dirty="0">
                <a:latin typeface="Helvetica Neue" panose="02000503000000020004" pitchFamily="2" charset="0"/>
                <a:ea typeface="Helvetica Neue" panose="02000503000000020004" pitchFamily="2" charset="0"/>
                <a:cs typeface="Helvetica Neue" panose="02000503000000020004" pitchFamily="2" charset="0"/>
              </a:rPr>
              <a:t>Eksempler på materialer og konkurrencer: </a:t>
            </a:r>
          </a:p>
          <a:p>
            <a:pPr marL="171450" indent="-171450">
              <a:buFontTx/>
              <a:buChar char="-"/>
            </a:pPr>
            <a:r>
              <a:rPr lang="da-DK" sz="1200" dirty="0">
                <a:latin typeface="Helvetica Neue" panose="02000503000000020004" pitchFamily="2" charset="0"/>
                <a:ea typeface="Helvetica Neue" panose="02000503000000020004" pitchFamily="2" charset="0"/>
                <a:cs typeface="Helvetica Neue" panose="02000503000000020004" pitchFamily="2" charset="0"/>
              </a:rPr>
              <a:t>Papir: Byg en papirsflyver og se hvilken der kan flyve længst</a:t>
            </a:r>
          </a:p>
          <a:p>
            <a:pPr marL="171450" indent="-171450">
              <a:buFontTx/>
              <a:buChar char="-"/>
            </a:pPr>
            <a:r>
              <a:rPr lang="da-DK" sz="1200" dirty="0">
                <a:latin typeface="Helvetica Neue" panose="02000503000000020004" pitchFamily="2" charset="0"/>
                <a:ea typeface="Helvetica Neue" panose="02000503000000020004" pitchFamily="2" charset="0"/>
                <a:cs typeface="Helvetica Neue" panose="02000503000000020004" pitchFamily="2" charset="0"/>
              </a:rPr>
              <a:t>Papir/avis: Byg en papirbåd, og se hvilken der kan holde til mest gods </a:t>
            </a:r>
          </a:p>
          <a:p>
            <a:pPr marL="171450" indent="-171450">
              <a:buFontTx/>
              <a:buChar char="-"/>
            </a:pPr>
            <a:r>
              <a:rPr lang="da-DK" sz="1200" dirty="0">
                <a:latin typeface="Helvetica Neue" panose="02000503000000020004" pitchFamily="2" charset="0"/>
                <a:ea typeface="Helvetica Neue" panose="02000503000000020004" pitchFamily="2" charset="0"/>
                <a:cs typeface="Helvetica Neue" panose="02000503000000020004" pitchFamily="2" charset="0"/>
              </a:rPr>
              <a:t>Pap: Byg en labyrint af pap, som deltagerne skal skubbe en bold igennem</a:t>
            </a:r>
          </a:p>
          <a:p>
            <a:pPr marL="171450" indent="-171450">
              <a:buFontTx/>
              <a:buChar char="-"/>
            </a:pPr>
            <a:r>
              <a:rPr lang="da-DK" sz="1200" dirty="0">
                <a:latin typeface="Helvetica Neue" panose="02000503000000020004" pitchFamily="2" charset="0"/>
                <a:ea typeface="Helvetica Neue" panose="02000503000000020004" pitchFamily="2" charset="0"/>
                <a:cs typeface="Helvetica Neue" panose="02000503000000020004" pitchFamily="2" charset="0"/>
              </a:rPr>
              <a:t>Aviser: Rul aviserne sammen og brug dem som stave i en hockeykamp</a:t>
            </a: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b="1"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Billede 4">
            <a:extLst>
              <a:ext uri="{FF2B5EF4-FFF2-40B4-BE49-F238E27FC236}">
                <a16:creationId xmlns:a16="http://schemas.microsoft.com/office/drawing/2014/main" id="{4796E7F6-F37F-4FED-BA14-C950ECBA3A1C}"/>
              </a:ext>
            </a:extLst>
          </p:cNvPr>
          <p:cNvPicPr>
            <a:picLocks noChangeAspect="1"/>
          </p:cNvPicPr>
          <p:nvPr/>
        </p:nvPicPr>
        <p:blipFill>
          <a:blip r:embed="rId5"/>
          <a:stretch>
            <a:fillRect/>
          </a:stretch>
        </p:blipFill>
        <p:spPr>
          <a:xfrm>
            <a:off x="9513043" y="510388"/>
            <a:ext cx="2678957" cy="611661"/>
          </a:xfrm>
          <a:prstGeom prst="rect">
            <a:avLst/>
          </a:prstGeom>
        </p:spPr>
      </p:pic>
      <p:sp>
        <p:nvSpPr>
          <p:cNvPr id="6" name="Tekstfelt 5">
            <a:extLst>
              <a:ext uri="{FF2B5EF4-FFF2-40B4-BE49-F238E27FC236}">
                <a16:creationId xmlns:a16="http://schemas.microsoft.com/office/drawing/2014/main" id="{CDBC8922-3BE1-5765-225E-E616E20CAB6B}"/>
              </a:ext>
            </a:extLst>
          </p:cNvPr>
          <p:cNvSpPr txBox="1"/>
          <p:nvPr/>
        </p:nvSpPr>
        <p:spPr>
          <a:xfrm>
            <a:off x="9878312" y="644804"/>
            <a:ext cx="6096000" cy="338554"/>
          </a:xfrm>
          <a:prstGeom prst="rect">
            <a:avLst/>
          </a:prstGeom>
          <a:noFill/>
        </p:spPr>
        <p:txBody>
          <a:bodyPr wrap="square">
            <a:spAutoFit/>
          </a:bodyPr>
          <a:lstStyle/>
          <a:p>
            <a:r>
              <a:rPr lang="da-DK"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VEJLEDNING</a:t>
            </a:r>
            <a:endParaRPr lang="da-DK" sz="1600" b="1" dirty="0"/>
          </a:p>
        </p:txBody>
      </p:sp>
    </p:spTree>
    <p:extLst>
      <p:ext uri="{BB962C8B-B14F-4D97-AF65-F5344CB8AC3E}">
        <p14:creationId xmlns:p14="http://schemas.microsoft.com/office/powerpoint/2010/main" val="1406486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2"/>
          <a:stretch>
            <a:fillRect/>
          </a:stretch>
        </p:blipFill>
        <p:spPr>
          <a:xfrm>
            <a:off x="418069" y="570019"/>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Aktivitet 1</a:t>
            </a:r>
            <a:endParaRPr lang="da-DK" sz="3400" dirty="0">
              <a:solidFill>
                <a:schemeClr val="bg1"/>
              </a:solidFill>
            </a:endParaRPr>
          </a:p>
        </p:txBody>
      </p:sp>
      <p:pic>
        <p:nvPicPr>
          <p:cNvPr id="7" name="Billede 6" descr="Et billede, der indeholder person, indendørs, gruppe, bord&#10;&#10;Automatisk genereret beskrivelse">
            <a:extLst>
              <a:ext uri="{FF2B5EF4-FFF2-40B4-BE49-F238E27FC236}">
                <a16:creationId xmlns:a16="http://schemas.microsoft.com/office/drawing/2014/main" id="{7A652AAB-9C98-B5B6-98EB-D78CBC716CEE}"/>
              </a:ext>
            </a:extLst>
          </p:cNvPr>
          <p:cNvPicPr>
            <a:picLocks noChangeAspect="1"/>
          </p:cNvPicPr>
          <p:nvPr/>
        </p:nvPicPr>
        <p:blipFill rotWithShape="1">
          <a:blip r:embed="rId3"/>
          <a:srcRect l="10732" r="9588"/>
          <a:stretch/>
        </p:blipFill>
        <p:spPr>
          <a:xfrm>
            <a:off x="6013392" y="1028170"/>
            <a:ext cx="5930025" cy="4669263"/>
          </a:xfrm>
          <a:prstGeom prst="rect">
            <a:avLst/>
          </a:prstGeom>
        </p:spPr>
      </p:pic>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4"/>
          <a:stretch>
            <a:fillRect/>
          </a:stretch>
        </p:blipFill>
        <p:spPr>
          <a:xfrm>
            <a:off x="1069047" y="2668714"/>
            <a:ext cx="6294280" cy="2169986"/>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99347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Quiz</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83943" y="3495198"/>
            <a:ext cx="4559643" cy="1169551"/>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Afsluttende Quiz med spørgsmål om sortering og genanvendelse af pap og papir. </a:t>
            </a: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http://quizizz.com/admin/quiz/63fcb10c34756a001d9a8833?source=quiz_share</a:t>
            </a: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30-45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6"/>
          <a:stretch>
            <a:fillRect/>
          </a:stretch>
        </p:blipFill>
        <p:spPr>
          <a:xfrm>
            <a:off x="1508830" y="3120668"/>
            <a:ext cx="611604" cy="101600"/>
          </a:xfrm>
          <a:prstGeom prst="rect">
            <a:avLst/>
          </a:prstGeom>
        </p:spPr>
      </p:pic>
    </p:spTree>
    <p:extLst>
      <p:ext uri="{BB962C8B-B14F-4D97-AF65-F5344CB8AC3E}">
        <p14:creationId xmlns:p14="http://schemas.microsoft.com/office/powerpoint/2010/main" val="208966507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2"/>
          <a:stretch>
            <a:fillRect/>
          </a:stretch>
        </p:blipFill>
        <p:spPr>
          <a:xfrm>
            <a:off x="418069" y="636217"/>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Opgave 1</a:t>
            </a:r>
            <a:endParaRPr lang="da-DK" sz="3400" dirty="0">
              <a:solidFill>
                <a:schemeClr val="bg1"/>
              </a:solidFill>
            </a:endParaRPr>
          </a:p>
        </p:txBody>
      </p:sp>
      <p:pic>
        <p:nvPicPr>
          <p:cNvPr id="7" name="Billede 6" descr="Et billede, der indeholder indendørs, kop, kaffekop, porcelæn&#10;&#10;Automatisk genereret beskrivelse">
            <a:extLst>
              <a:ext uri="{FF2B5EF4-FFF2-40B4-BE49-F238E27FC236}">
                <a16:creationId xmlns:a16="http://schemas.microsoft.com/office/drawing/2014/main" id="{11A2127D-80A4-EF78-A33C-8D8F6D538402}"/>
              </a:ext>
            </a:extLst>
          </p:cNvPr>
          <p:cNvPicPr>
            <a:picLocks noChangeAspect="1"/>
          </p:cNvPicPr>
          <p:nvPr/>
        </p:nvPicPr>
        <p:blipFill rotWithShape="1">
          <a:blip r:embed="rId3"/>
          <a:srcRect t="34122" b="1"/>
          <a:stretch/>
        </p:blipFill>
        <p:spPr>
          <a:xfrm>
            <a:off x="6720513" y="899549"/>
            <a:ext cx="5156199" cy="5095188"/>
          </a:xfrm>
          <a:prstGeom prst="rect">
            <a:avLst/>
          </a:prstGeom>
        </p:spPr>
      </p:pic>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4"/>
          <a:stretch>
            <a:fillRect/>
          </a:stretch>
        </p:blipFill>
        <p:spPr>
          <a:xfrm>
            <a:off x="1035910" y="2695390"/>
            <a:ext cx="6871795" cy="3154535"/>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99347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Konkurrencer med pap og papir</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93468" y="3495198"/>
            <a:ext cx="5156200" cy="2677656"/>
          </a:xfrm>
          <a:prstGeom prst="rect">
            <a:avLst/>
          </a:prstGeom>
          <a:noFill/>
        </p:spPr>
        <p:txBody>
          <a:bodyPr wrap="square" rtlCol="0">
            <a:spAutoFit/>
          </a:bodyPr>
          <a:lstStyle/>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Del jer op i grupper</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Gå på jagt efter papir eller pap, som alligevel bare skal smides væk </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b</a:t>
            </a: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rugte pap/papir skal bruges til en konkurrence på klassen</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da-DK" sz="1400" i="1" dirty="0">
                <a:solidFill>
                  <a:schemeClr val="bg1"/>
                </a:solidFill>
                <a:effectLst/>
                <a:latin typeface="12 pt. Helvetica* 56 Italic   1" panose="02000503000000020004" pitchFamily="2" charset="0"/>
                <a:ea typeface="12 pt. Helvetica* 56 Italic   1" panose="02000503000000020004" pitchFamily="2" charset="0"/>
                <a:cs typeface="12 pt. Helvetica* 56 Italic   1" panose="02000503000000020004" pitchFamily="2" charset="0"/>
              </a:rPr>
              <a:t>Fx flyv længst med papirsflyver</a:t>
            </a:r>
            <a:r>
              <a:rPr lang="da-DK" sz="1400" i="1" dirty="0">
                <a:solidFill>
                  <a:schemeClr val="bg1"/>
                </a:solidFill>
                <a:latin typeface="12 pt. Helvetica* 56 Italic   1" panose="02000503000000020004" pitchFamily="2" charset="0"/>
                <a:ea typeface="12 pt. Helvetica* 56 Italic   1" panose="02000503000000020004" pitchFamily="2" charset="0"/>
                <a:cs typeface="12 pt. Helvetica* 56 Italic   1" panose="02000503000000020004" pitchFamily="2" charset="0"/>
              </a:rPr>
              <a:t>, byg en papirbåd der kan holde til mest gods</a:t>
            </a:r>
            <a:r>
              <a:rPr lang="da-DK" sz="1400" i="1" dirty="0">
                <a:solidFill>
                  <a:schemeClr val="bg1"/>
                </a:solidFill>
                <a:effectLst/>
                <a:latin typeface="12 pt. Helvetica* 56 Italic   1" panose="02000503000000020004" pitchFamily="2" charset="0"/>
                <a:ea typeface="12 pt. Helvetica* 56 Italic   1" panose="02000503000000020004" pitchFamily="2" charset="0"/>
                <a:cs typeface="12 pt. Helvetica* 56 Italic   1" panose="02000503000000020004" pitchFamily="2" charset="0"/>
              </a:rPr>
              <a:t> </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lvl="0"/>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lumMod val="8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60-120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5"/>
          <a:stretch>
            <a:fillRect/>
          </a:stretch>
        </p:blipFill>
        <p:spPr>
          <a:xfrm>
            <a:off x="1508830" y="3120668"/>
            <a:ext cx="611604" cy="101600"/>
          </a:xfrm>
          <a:prstGeom prst="rect">
            <a:avLst/>
          </a:prstGeom>
        </p:spPr>
      </p:pic>
    </p:spTree>
    <p:extLst>
      <p:ext uri="{BB962C8B-B14F-4D97-AF65-F5344CB8AC3E}">
        <p14:creationId xmlns:p14="http://schemas.microsoft.com/office/powerpoint/2010/main" val="26825276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D46E7BD-4E29-3D73-4652-36A476E3E4DB}"/>
              </a:ext>
            </a:extLst>
          </p:cNvPr>
          <p:cNvPicPr>
            <a:picLocks noChangeAspect="1"/>
          </p:cNvPicPr>
          <p:nvPr/>
        </p:nvPicPr>
        <p:blipFill>
          <a:blip r:embed="rId3"/>
          <a:stretch>
            <a:fillRect/>
          </a:stretch>
        </p:blipFill>
        <p:spPr>
          <a:xfrm>
            <a:off x="430182" y="356920"/>
            <a:ext cx="11410583" cy="6144160"/>
          </a:xfrm>
          <a:prstGeom prst="rect">
            <a:avLst/>
          </a:prstGeom>
        </p:spPr>
      </p:pic>
      <p:pic>
        <p:nvPicPr>
          <p:cNvPr id="3" name="Billede 2">
            <a:extLst>
              <a:ext uri="{FF2B5EF4-FFF2-40B4-BE49-F238E27FC236}">
                <a16:creationId xmlns:a16="http://schemas.microsoft.com/office/drawing/2014/main" id="{92EC7674-4042-CDA2-17CF-082D0F26BA75}"/>
              </a:ext>
            </a:extLst>
          </p:cNvPr>
          <p:cNvPicPr>
            <a:picLocks noChangeAspect="1"/>
          </p:cNvPicPr>
          <p:nvPr/>
        </p:nvPicPr>
        <p:blipFill>
          <a:blip r:embed="rId4"/>
          <a:stretch>
            <a:fillRect/>
          </a:stretch>
        </p:blipFill>
        <p:spPr>
          <a:xfrm>
            <a:off x="776417" y="619480"/>
            <a:ext cx="1867929" cy="643631"/>
          </a:xfrm>
          <a:prstGeom prst="rect">
            <a:avLst/>
          </a:prstGeom>
        </p:spPr>
      </p:pic>
      <p:pic>
        <p:nvPicPr>
          <p:cNvPr id="6" name="Billede 5">
            <a:extLst>
              <a:ext uri="{FF2B5EF4-FFF2-40B4-BE49-F238E27FC236}">
                <a16:creationId xmlns:a16="http://schemas.microsoft.com/office/drawing/2014/main" id="{73E0EB18-4B7E-3C13-5C81-0C3E5C692708}"/>
              </a:ext>
            </a:extLst>
          </p:cNvPr>
          <p:cNvPicPr>
            <a:picLocks noChangeAspect="1"/>
          </p:cNvPicPr>
          <p:nvPr/>
        </p:nvPicPr>
        <p:blipFill>
          <a:blip r:embed="rId5"/>
          <a:stretch>
            <a:fillRect/>
          </a:stretch>
        </p:blipFill>
        <p:spPr>
          <a:xfrm>
            <a:off x="430182" y="3973757"/>
            <a:ext cx="4649818" cy="953843"/>
          </a:xfrm>
          <a:prstGeom prst="rect">
            <a:avLst/>
          </a:prstGeom>
        </p:spPr>
      </p:pic>
      <p:sp>
        <p:nvSpPr>
          <p:cNvPr id="4" name="Titel 1">
            <a:extLst>
              <a:ext uri="{FF2B5EF4-FFF2-40B4-BE49-F238E27FC236}">
                <a16:creationId xmlns:a16="http://schemas.microsoft.com/office/drawing/2014/main" id="{256BF378-094C-DA89-9584-5CA7810B9E9A}"/>
              </a:ext>
            </a:extLst>
          </p:cNvPr>
          <p:cNvSpPr txBox="1">
            <a:spLocks/>
          </p:cNvSpPr>
          <p:nvPr/>
        </p:nvSpPr>
        <p:spPr>
          <a:xfrm>
            <a:off x="838199" y="34290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6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Tekstilaffald</a:t>
            </a:r>
            <a:endParaRPr lang="da-DK" sz="6000" dirty="0">
              <a:solidFill>
                <a:schemeClr val="bg1"/>
              </a:solidFill>
            </a:endParaRPr>
          </a:p>
        </p:txBody>
      </p:sp>
      <p:sp>
        <p:nvSpPr>
          <p:cNvPr id="5" name="Tekstfelt 4">
            <a:extLst>
              <a:ext uri="{FF2B5EF4-FFF2-40B4-BE49-F238E27FC236}">
                <a16:creationId xmlns:a16="http://schemas.microsoft.com/office/drawing/2014/main" id="{70FCFB10-CA97-3742-7041-DEB6772A8B8A}"/>
              </a:ext>
            </a:extLst>
          </p:cNvPr>
          <p:cNvSpPr txBox="1"/>
          <p:nvPr/>
        </p:nvSpPr>
        <p:spPr>
          <a:xfrm>
            <a:off x="838199" y="4335191"/>
            <a:ext cx="4065373" cy="369332"/>
          </a:xfrm>
          <a:prstGeom prst="rect">
            <a:avLst/>
          </a:prstGeom>
          <a:noFill/>
        </p:spPr>
        <p:txBody>
          <a:bodyPr wrap="square" rtlCol="0">
            <a:spAutoFit/>
          </a:bodyPr>
          <a:lstStyle/>
          <a:p>
            <a:r>
              <a:rPr lang="da-DK"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Introduktion, aktivitet &amp; opgave</a:t>
            </a:r>
          </a:p>
        </p:txBody>
      </p:sp>
      <p:pic>
        <p:nvPicPr>
          <p:cNvPr id="7" name="Billede 6" descr="Et billede, der indeholder tekst, skilt, vektorgrafik&#10;&#10;Automatisk genereret beskrivelse">
            <a:extLst>
              <a:ext uri="{FF2B5EF4-FFF2-40B4-BE49-F238E27FC236}">
                <a16:creationId xmlns:a16="http://schemas.microsoft.com/office/drawing/2014/main" id="{5DEA76C3-4A29-0E5F-D65E-10E08F32E805}"/>
              </a:ext>
            </a:extLst>
          </p:cNvPr>
          <p:cNvPicPr>
            <a:picLocks noChangeAspect="1"/>
          </p:cNvPicPr>
          <p:nvPr/>
        </p:nvPicPr>
        <p:blipFill>
          <a:blip r:embed="rId6"/>
          <a:stretch>
            <a:fillRect/>
          </a:stretch>
        </p:blipFill>
        <p:spPr>
          <a:xfrm>
            <a:off x="6512224" y="1720759"/>
            <a:ext cx="2847675" cy="3206841"/>
          </a:xfrm>
          <a:prstGeom prst="rect">
            <a:avLst/>
          </a:prstGeom>
        </p:spPr>
      </p:pic>
      <p:pic>
        <p:nvPicPr>
          <p:cNvPr id="9" name="Billede 8">
            <a:extLst>
              <a:ext uri="{FF2B5EF4-FFF2-40B4-BE49-F238E27FC236}">
                <a16:creationId xmlns:a16="http://schemas.microsoft.com/office/drawing/2014/main" id="{5B9655CF-925D-68E9-4F7B-3BA2AEF564AC}"/>
              </a:ext>
            </a:extLst>
          </p:cNvPr>
          <p:cNvPicPr>
            <a:picLocks noChangeAspect="1"/>
          </p:cNvPicPr>
          <p:nvPr/>
        </p:nvPicPr>
        <p:blipFill>
          <a:blip r:embed="rId7"/>
          <a:stretch>
            <a:fillRect/>
          </a:stretch>
        </p:blipFill>
        <p:spPr>
          <a:xfrm>
            <a:off x="351235" y="5729379"/>
            <a:ext cx="2724150" cy="733425"/>
          </a:xfrm>
          <a:prstGeom prst="rect">
            <a:avLst/>
          </a:prstGeom>
        </p:spPr>
      </p:pic>
      <p:grpSp>
        <p:nvGrpSpPr>
          <p:cNvPr id="10" name="Gruppe 9">
            <a:extLst>
              <a:ext uri="{FF2B5EF4-FFF2-40B4-BE49-F238E27FC236}">
                <a16:creationId xmlns:a16="http://schemas.microsoft.com/office/drawing/2014/main" id="{D068A7B5-51BE-A61B-47D6-D870C657AB6B}"/>
              </a:ext>
            </a:extLst>
          </p:cNvPr>
          <p:cNvGrpSpPr/>
          <p:nvPr/>
        </p:nvGrpSpPr>
        <p:grpSpPr>
          <a:xfrm>
            <a:off x="8088733" y="5932466"/>
            <a:ext cx="1717420" cy="568614"/>
            <a:chOff x="8088733" y="5932466"/>
            <a:chExt cx="1717420" cy="568614"/>
          </a:xfrm>
        </p:grpSpPr>
        <p:pic>
          <p:nvPicPr>
            <p:cNvPr id="11" name="Picture 4" descr="Circular Economy Beyond Waste">
              <a:extLst>
                <a:ext uri="{FF2B5EF4-FFF2-40B4-BE49-F238E27FC236}">
                  <a16:creationId xmlns:a16="http://schemas.microsoft.com/office/drawing/2014/main" id="{8869CA09-6DB2-2079-2CB7-FBB789CFB5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4828"/>
            <a:stretch/>
          </p:blipFill>
          <p:spPr bwMode="auto">
            <a:xfrm>
              <a:off x="8088733" y="5932466"/>
              <a:ext cx="645363" cy="5686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ircular Economy Beyond Waste">
              <a:extLst>
                <a:ext uri="{FF2B5EF4-FFF2-40B4-BE49-F238E27FC236}">
                  <a16:creationId xmlns:a16="http://schemas.microsoft.com/office/drawing/2014/main" id="{EC98B40F-82E3-1A48-BB33-61A1A93C51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3017" t="14268"/>
            <a:stretch/>
          </p:blipFill>
          <p:spPr bwMode="auto">
            <a:xfrm>
              <a:off x="9017877" y="5934791"/>
              <a:ext cx="788276" cy="5662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813607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frundet rektangulær billedforklaring 4">
            <a:extLst>
              <a:ext uri="{FF2B5EF4-FFF2-40B4-BE49-F238E27FC236}">
                <a16:creationId xmlns:a16="http://schemas.microsoft.com/office/drawing/2014/main" id="{835FC77E-2327-6164-111A-DFD54949DB52}"/>
              </a:ext>
            </a:extLst>
          </p:cNvPr>
          <p:cNvSpPr/>
          <p:nvPr/>
        </p:nvSpPr>
        <p:spPr>
          <a:xfrm flipH="1">
            <a:off x="7799813" y="330315"/>
            <a:ext cx="1949759" cy="644021"/>
          </a:xfrm>
          <a:prstGeom prst="wedgeRoundRectCallout">
            <a:avLst>
              <a:gd name="adj1" fmla="val -32217"/>
              <a:gd name="adj2" fmla="val 87791"/>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9" name="Tekstfelt 8">
            <a:extLst>
              <a:ext uri="{FF2B5EF4-FFF2-40B4-BE49-F238E27FC236}">
                <a16:creationId xmlns:a16="http://schemas.microsoft.com/office/drawing/2014/main" id="{33A51DA9-DAC8-E866-1F49-903771F66854}"/>
              </a:ext>
            </a:extLst>
          </p:cNvPr>
          <p:cNvSpPr txBox="1"/>
          <p:nvPr/>
        </p:nvSpPr>
        <p:spPr>
          <a:xfrm>
            <a:off x="7950210" y="407310"/>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vil helst ikke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vokse mig større</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0487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Lidt om tekstiler</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3239087"/>
            <a:ext cx="5867764" cy="2031325"/>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 danskere elsker at shoppe og købe nyt tøj. Tekstiler er dog noget af det, der kræver allerflest ressourcer at producere. Derfor skal vi øve os i at genbruge mere og ikke købe så meget nyt tøj.</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Hver eneste år bruger hver dansker i gennemsnit 15 kg tekstiler. Det er rigtig meget. Faktisk er danskernes tøjforbrug ca. 35 % højere end gennemsnittet i verden.</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Billede 9" descr="Et billede, der indeholder tekst, dronning, vektorgrafik, skilt&#10;&#10;Automatisk genereret beskrivelse">
            <a:extLst>
              <a:ext uri="{FF2B5EF4-FFF2-40B4-BE49-F238E27FC236}">
                <a16:creationId xmlns:a16="http://schemas.microsoft.com/office/drawing/2014/main" id="{5F610FCE-73D5-967F-F9B8-0A0C73D08DBA}"/>
              </a:ext>
            </a:extLst>
          </p:cNvPr>
          <p:cNvPicPr>
            <a:picLocks/>
          </p:cNvPicPr>
          <p:nvPr/>
        </p:nvPicPr>
        <p:blipFill>
          <a:blip r:embed="rId4"/>
          <a:stretch>
            <a:fillRect/>
          </a:stretch>
        </p:blipFill>
        <p:spPr>
          <a:xfrm flipH="1">
            <a:off x="9026576" y="1007525"/>
            <a:ext cx="1864800" cy="1890171"/>
          </a:xfrm>
          <a:prstGeom prst="rect">
            <a:avLst/>
          </a:prstGeom>
        </p:spPr>
      </p:pic>
      <p:pic>
        <p:nvPicPr>
          <p:cNvPr id="7" name="Billede 6" descr="Et billede, der indeholder indendørs&#10;&#10;Automatisk genereret beskrivelse">
            <a:extLst>
              <a:ext uri="{FF2B5EF4-FFF2-40B4-BE49-F238E27FC236}">
                <a16:creationId xmlns:a16="http://schemas.microsoft.com/office/drawing/2014/main" id="{3931A3A9-FA6E-2DCC-CDDB-4A8A9C483447}"/>
              </a:ext>
            </a:extLst>
          </p:cNvPr>
          <p:cNvPicPr>
            <a:picLocks noChangeAspect="1"/>
          </p:cNvPicPr>
          <p:nvPr/>
        </p:nvPicPr>
        <p:blipFill>
          <a:blip r:embed="rId5"/>
          <a:stretch>
            <a:fillRect/>
          </a:stretch>
        </p:blipFill>
        <p:spPr>
          <a:xfrm>
            <a:off x="7138172" y="2261743"/>
            <a:ext cx="5053828" cy="3790371"/>
          </a:xfrm>
          <a:prstGeom prst="rect">
            <a:avLst/>
          </a:prstGeom>
        </p:spPr>
      </p:pic>
    </p:spTree>
    <p:extLst>
      <p:ext uri="{BB962C8B-B14F-4D97-AF65-F5344CB8AC3E}">
        <p14:creationId xmlns:p14="http://schemas.microsoft.com/office/powerpoint/2010/main" val="425055461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5065605" cy="10487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rPr>
              <a:t>Hvordan laver man tøj og tekstiler?</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3239087"/>
            <a:ext cx="5178396" cy="2677656"/>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Tekstiler fremstilles enten af naturlige eller syntetiske fibre; </a:t>
            </a:r>
          </a:p>
          <a:p>
            <a:pPr marL="742950" lvl="1"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Naturfibre kan komme fra dyr (fx uld) eller planter.</a:t>
            </a:r>
          </a:p>
          <a:p>
            <a:pPr marL="742950" lvl="1"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Kunstfibre laver man af olie fra undergrunden.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Når der skal laves nye tekstiler til tøj, tæpper eller puder, så kræver det rigtig meget energi, vand og kemikalier.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kræver ca. 1.400 liter vand at producere én enkelt t-shirt.</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Produceres i Asien, hvor mange har dårlige arbejdsforhold og lav løn.</a:t>
            </a:r>
          </a:p>
        </p:txBody>
      </p:sp>
      <p:sp>
        <p:nvSpPr>
          <p:cNvPr id="2" name="Afrundet rektangulær billedforklaring 4">
            <a:extLst>
              <a:ext uri="{FF2B5EF4-FFF2-40B4-BE49-F238E27FC236}">
                <a16:creationId xmlns:a16="http://schemas.microsoft.com/office/drawing/2014/main" id="{C4E238C3-7953-BF40-1BA4-0BF6A09B2B2A}"/>
              </a:ext>
            </a:extLst>
          </p:cNvPr>
          <p:cNvSpPr/>
          <p:nvPr/>
        </p:nvSpPr>
        <p:spPr>
          <a:xfrm flipH="1">
            <a:off x="7585688" y="987628"/>
            <a:ext cx="1949759" cy="644021"/>
          </a:xfrm>
          <a:prstGeom prst="wedgeRoundRectCallout">
            <a:avLst>
              <a:gd name="adj1" fmla="val 40329"/>
              <a:gd name="adj2" fmla="val 83354"/>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7" name="Tekstfelt 6">
            <a:extLst>
              <a:ext uri="{FF2B5EF4-FFF2-40B4-BE49-F238E27FC236}">
                <a16:creationId xmlns:a16="http://schemas.microsoft.com/office/drawing/2014/main" id="{77FD9D15-E8E4-FBAD-8742-B677538CD096}"/>
              </a:ext>
            </a:extLst>
          </p:cNvPr>
          <p:cNvSpPr txBox="1"/>
          <p:nvPr/>
        </p:nvSpPr>
        <p:spPr>
          <a:xfrm>
            <a:off x="7736085" y="1064623"/>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desværre</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meget tørstig…</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6" name="Billede 5" descr="Et billede, der indeholder tekst, skilt, vektorgrafik&#10;&#10;Automatisk genereret beskrivelse">
            <a:extLst>
              <a:ext uri="{FF2B5EF4-FFF2-40B4-BE49-F238E27FC236}">
                <a16:creationId xmlns:a16="http://schemas.microsoft.com/office/drawing/2014/main" id="{FD5EC220-440E-D334-186A-A344AB456328}"/>
              </a:ext>
            </a:extLst>
          </p:cNvPr>
          <p:cNvPicPr>
            <a:picLocks/>
          </p:cNvPicPr>
          <p:nvPr/>
        </p:nvPicPr>
        <p:blipFill>
          <a:blip r:embed="rId4"/>
          <a:stretch>
            <a:fillRect/>
          </a:stretch>
        </p:blipFill>
        <p:spPr>
          <a:xfrm flipH="1">
            <a:off x="6482025" y="1598830"/>
            <a:ext cx="1774800" cy="2001600"/>
          </a:xfrm>
          <a:prstGeom prst="rect">
            <a:avLst/>
          </a:prstGeom>
        </p:spPr>
      </p:pic>
      <p:pic>
        <p:nvPicPr>
          <p:cNvPr id="1026" name="Picture 2" descr="Shutterstock Shopping">
            <a:extLst>
              <a:ext uri="{FF2B5EF4-FFF2-40B4-BE49-F238E27FC236}">
                <a16:creationId xmlns:a16="http://schemas.microsoft.com/office/drawing/2014/main" id="{4814158B-B55B-63F8-2743-B495727DE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5447" y="3415602"/>
            <a:ext cx="1814502" cy="1733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ekstil Industri free download">
            <a:extLst>
              <a:ext uri="{FF2B5EF4-FFF2-40B4-BE49-F238E27FC236}">
                <a16:creationId xmlns:a16="http://schemas.microsoft.com/office/drawing/2014/main" id="{5EE7AF54-54E8-8C49-794B-AE6633ACE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8983" y="2371725"/>
            <a:ext cx="5711844" cy="321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9200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lede 29">
            <a:extLst>
              <a:ext uri="{FF2B5EF4-FFF2-40B4-BE49-F238E27FC236}">
                <a16:creationId xmlns:a16="http://schemas.microsoft.com/office/drawing/2014/main" id="{1269BEA7-986F-169E-7D03-7A2BA136EE53}"/>
              </a:ext>
            </a:extLst>
          </p:cNvPr>
          <p:cNvPicPr>
            <a:picLocks noChangeAspect="1"/>
          </p:cNvPicPr>
          <p:nvPr/>
        </p:nvPicPr>
        <p:blipFill>
          <a:blip r:embed="rId2">
            <a:grayscl/>
          </a:blip>
          <a:stretch>
            <a:fillRect/>
          </a:stretch>
        </p:blipFill>
        <p:spPr>
          <a:xfrm>
            <a:off x="9582236" y="555687"/>
            <a:ext cx="2191695" cy="5717962"/>
          </a:xfrm>
          <a:prstGeom prst="rect">
            <a:avLst/>
          </a:prstGeom>
        </p:spPr>
      </p:pic>
      <p:pic>
        <p:nvPicPr>
          <p:cNvPr id="32" name="Billede 31">
            <a:extLst>
              <a:ext uri="{FF2B5EF4-FFF2-40B4-BE49-F238E27FC236}">
                <a16:creationId xmlns:a16="http://schemas.microsoft.com/office/drawing/2014/main" id="{D795A74B-4162-EFA9-A0D5-78626C03ED99}"/>
              </a:ext>
            </a:extLst>
          </p:cNvPr>
          <p:cNvPicPr>
            <a:picLocks noChangeAspect="1"/>
          </p:cNvPicPr>
          <p:nvPr/>
        </p:nvPicPr>
        <p:blipFill>
          <a:blip r:embed="rId2">
            <a:grayscl/>
          </a:blip>
          <a:stretch>
            <a:fillRect/>
          </a:stretch>
        </p:blipFill>
        <p:spPr>
          <a:xfrm>
            <a:off x="7293467" y="570018"/>
            <a:ext cx="2191695" cy="5717962"/>
          </a:xfrm>
          <a:prstGeom prst="rect">
            <a:avLst/>
          </a:prstGeom>
        </p:spPr>
      </p:pic>
      <p:pic>
        <p:nvPicPr>
          <p:cNvPr id="29" name="Billede 28">
            <a:extLst>
              <a:ext uri="{FF2B5EF4-FFF2-40B4-BE49-F238E27FC236}">
                <a16:creationId xmlns:a16="http://schemas.microsoft.com/office/drawing/2014/main" id="{1536F957-4877-71D5-1265-793210925F82}"/>
              </a:ext>
            </a:extLst>
          </p:cNvPr>
          <p:cNvPicPr>
            <a:picLocks noChangeAspect="1"/>
          </p:cNvPicPr>
          <p:nvPr/>
        </p:nvPicPr>
        <p:blipFill>
          <a:blip r:embed="rId2">
            <a:grayscl/>
          </a:blip>
          <a:stretch>
            <a:fillRect/>
          </a:stretch>
        </p:blipFill>
        <p:spPr>
          <a:xfrm>
            <a:off x="2699371" y="570018"/>
            <a:ext cx="2191695" cy="5717962"/>
          </a:xfrm>
          <a:prstGeom prst="rect">
            <a:avLst/>
          </a:prstGeom>
        </p:spPr>
      </p:pic>
      <p:pic>
        <p:nvPicPr>
          <p:cNvPr id="31" name="Billede 30">
            <a:extLst>
              <a:ext uri="{FF2B5EF4-FFF2-40B4-BE49-F238E27FC236}">
                <a16:creationId xmlns:a16="http://schemas.microsoft.com/office/drawing/2014/main" id="{8501A45A-73EA-58BE-43A1-E6B06FCA0207}"/>
              </a:ext>
            </a:extLst>
          </p:cNvPr>
          <p:cNvPicPr>
            <a:picLocks noChangeAspect="1"/>
          </p:cNvPicPr>
          <p:nvPr/>
        </p:nvPicPr>
        <p:blipFill>
          <a:blip r:embed="rId2"/>
          <a:stretch>
            <a:fillRect/>
          </a:stretch>
        </p:blipFill>
        <p:spPr>
          <a:xfrm>
            <a:off x="4996419" y="570018"/>
            <a:ext cx="2191695" cy="5717962"/>
          </a:xfrm>
          <a:prstGeom prst="rect">
            <a:avLst/>
          </a:prstGeom>
        </p:spPr>
      </p:pic>
      <p:pic>
        <p:nvPicPr>
          <p:cNvPr id="25" name="Billede 24">
            <a:extLst>
              <a:ext uri="{FF2B5EF4-FFF2-40B4-BE49-F238E27FC236}">
                <a16:creationId xmlns:a16="http://schemas.microsoft.com/office/drawing/2014/main" id="{478425F3-407B-5D91-A950-593D6F5E0EAE}"/>
              </a:ext>
            </a:extLst>
          </p:cNvPr>
          <p:cNvPicPr>
            <a:picLocks noChangeAspect="1"/>
          </p:cNvPicPr>
          <p:nvPr/>
        </p:nvPicPr>
        <p:blipFill>
          <a:blip r:embed="rId2">
            <a:grayscl/>
          </a:blip>
          <a:stretch>
            <a:fillRect/>
          </a:stretch>
        </p:blipFill>
        <p:spPr>
          <a:xfrm>
            <a:off x="405369" y="570019"/>
            <a:ext cx="2191695" cy="5717962"/>
          </a:xfrm>
          <a:prstGeom prst="rect">
            <a:avLst/>
          </a:prstGeom>
          <a:ln>
            <a:noFill/>
          </a:ln>
        </p:spPr>
      </p:pic>
      <p:pic>
        <p:nvPicPr>
          <p:cNvPr id="17" name="Billede 16">
            <a:extLst>
              <a:ext uri="{FF2B5EF4-FFF2-40B4-BE49-F238E27FC236}">
                <a16:creationId xmlns:a16="http://schemas.microsoft.com/office/drawing/2014/main" id="{CCC4D24A-3470-B309-B83A-3C8CB06AC6CD}"/>
              </a:ext>
            </a:extLst>
          </p:cNvPr>
          <p:cNvPicPr>
            <a:picLocks noChangeAspect="1"/>
          </p:cNvPicPr>
          <p:nvPr/>
        </p:nvPicPr>
        <p:blipFill rotWithShape="1">
          <a:blip r:embed="rId3"/>
          <a:srcRect l="77839" t="57852" r="2386" b="26167"/>
          <a:stretch/>
        </p:blipFill>
        <p:spPr>
          <a:xfrm>
            <a:off x="9909598" y="3001242"/>
            <a:ext cx="1536970" cy="826851"/>
          </a:xfrm>
          <a:prstGeom prst="rect">
            <a:avLst/>
          </a:prstGeom>
        </p:spPr>
      </p:pic>
      <p:grpSp>
        <p:nvGrpSpPr>
          <p:cNvPr id="24" name="Gruppe 23">
            <a:extLst>
              <a:ext uri="{FF2B5EF4-FFF2-40B4-BE49-F238E27FC236}">
                <a16:creationId xmlns:a16="http://schemas.microsoft.com/office/drawing/2014/main" id="{BEA556BE-44EF-BB7A-BB1A-6AF2DDBB8E00}"/>
              </a:ext>
            </a:extLst>
          </p:cNvPr>
          <p:cNvGrpSpPr>
            <a:grpSpLocks noChangeAspect="1"/>
          </p:cNvGrpSpPr>
          <p:nvPr/>
        </p:nvGrpSpPr>
        <p:grpSpPr>
          <a:xfrm>
            <a:off x="809292" y="2323182"/>
            <a:ext cx="1409248" cy="1825230"/>
            <a:chOff x="1370309" y="2190074"/>
            <a:chExt cx="1614791" cy="2091446"/>
          </a:xfrm>
        </p:grpSpPr>
        <p:pic>
          <p:nvPicPr>
            <p:cNvPr id="18" name="Billede 17">
              <a:extLst>
                <a:ext uri="{FF2B5EF4-FFF2-40B4-BE49-F238E27FC236}">
                  <a16:creationId xmlns:a16="http://schemas.microsoft.com/office/drawing/2014/main" id="{98D2A85D-DD77-EBA7-D396-FF8C254564C7}"/>
                </a:ext>
              </a:extLst>
            </p:cNvPr>
            <p:cNvPicPr>
              <a:picLocks noChangeAspect="1"/>
            </p:cNvPicPr>
            <p:nvPr/>
          </p:nvPicPr>
          <p:blipFill rotWithShape="1">
            <a:blip r:embed="rId3"/>
            <a:srcRect l="8878" t="35291" r="70346" b="24287"/>
            <a:stretch/>
          </p:blipFill>
          <p:spPr>
            <a:xfrm>
              <a:off x="1370309" y="2190074"/>
              <a:ext cx="1614791" cy="2091446"/>
            </a:xfrm>
            <a:prstGeom prst="rect">
              <a:avLst/>
            </a:prstGeom>
          </p:spPr>
        </p:pic>
        <p:sp>
          <p:nvSpPr>
            <p:cNvPr id="19" name="Rektangel 18">
              <a:extLst>
                <a:ext uri="{FF2B5EF4-FFF2-40B4-BE49-F238E27FC236}">
                  <a16:creationId xmlns:a16="http://schemas.microsoft.com/office/drawing/2014/main" id="{CDE86975-CB3D-090B-F783-5C9B513072F6}"/>
                </a:ext>
              </a:extLst>
            </p:cNvPr>
            <p:cNvSpPr/>
            <p:nvPr/>
          </p:nvSpPr>
          <p:spPr>
            <a:xfrm>
              <a:off x="1773382" y="2757055"/>
              <a:ext cx="391391" cy="353290"/>
            </a:xfrm>
            <a:prstGeom prst="rect">
              <a:avLst/>
            </a:prstGeom>
            <a:solidFill>
              <a:srgbClr val="322122"/>
            </a:solidFill>
            <a:ln>
              <a:solidFill>
                <a:srgbClr val="322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17FAB52B-1BF2-B5A5-94C1-E42EAEF79709}"/>
                </a:ext>
              </a:extLst>
            </p:cNvPr>
            <p:cNvSpPr/>
            <p:nvPr/>
          </p:nvSpPr>
          <p:spPr>
            <a:xfrm>
              <a:off x="1773383" y="2757055"/>
              <a:ext cx="822442" cy="353290"/>
            </a:xfrm>
            <a:prstGeom prst="rect">
              <a:avLst/>
            </a:prstGeom>
            <a:solidFill>
              <a:srgbClr val="343232"/>
            </a:solidFill>
            <a:ln>
              <a:solidFill>
                <a:srgbClr val="34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343232"/>
                </a:solidFill>
              </a:endParaRPr>
            </a:p>
          </p:txBody>
        </p:sp>
        <p:sp>
          <p:nvSpPr>
            <p:cNvPr id="22" name="Rektangel 21">
              <a:extLst>
                <a:ext uri="{FF2B5EF4-FFF2-40B4-BE49-F238E27FC236}">
                  <a16:creationId xmlns:a16="http://schemas.microsoft.com/office/drawing/2014/main" id="{B6DC48EC-4829-D151-0A8E-CEF995B385AB}"/>
                </a:ext>
              </a:extLst>
            </p:cNvPr>
            <p:cNvSpPr/>
            <p:nvPr/>
          </p:nvSpPr>
          <p:spPr>
            <a:xfrm>
              <a:off x="1759986" y="2793442"/>
              <a:ext cx="195695" cy="316903"/>
            </a:xfrm>
            <a:prstGeom prst="rect">
              <a:avLst/>
            </a:prstGeom>
            <a:solidFill>
              <a:srgbClr val="322122"/>
            </a:solidFill>
            <a:ln>
              <a:solidFill>
                <a:srgbClr val="322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a:extLst>
                <a:ext uri="{FF2B5EF4-FFF2-40B4-BE49-F238E27FC236}">
                  <a16:creationId xmlns:a16="http://schemas.microsoft.com/office/drawing/2014/main" id="{55D9ECF4-DE61-3AFE-E3CB-C86BCBECBFD8}"/>
                </a:ext>
              </a:extLst>
            </p:cNvPr>
            <p:cNvPicPr>
              <a:picLocks noChangeAspect="1"/>
            </p:cNvPicPr>
            <p:nvPr/>
          </p:nvPicPr>
          <p:blipFill>
            <a:blip r:embed="rId4"/>
            <a:stretch>
              <a:fillRect/>
            </a:stretch>
          </p:blipFill>
          <p:spPr>
            <a:xfrm>
              <a:off x="1751881" y="2757055"/>
              <a:ext cx="822444" cy="851134"/>
            </a:xfrm>
            <a:prstGeom prst="rect">
              <a:avLst/>
            </a:prstGeom>
          </p:spPr>
        </p:pic>
      </p:grpSp>
      <p:sp>
        <p:nvSpPr>
          <p:cNvPr id="34" name="Tekstfelt 33">
            <a:extLst>
              <a:ext uri="{FF2B5EF4-FFF2-40B4-BE49-F238E27FC236}">
                <a16:creationId xmlns:a16="http://schemas.microsoft.com/office/drawing/2014/main" id="{2662603D-86F2-EE28-78AE-182597AE615F}"/>
              </a:ext>
            </a:extLst>
          </p:cNvPr>
          <p:cNvSpPr txBox="1"/>
          <p:nvPr/>
        </p:nvSpPr>
        <p:spPr>
          <a:xfrm>
            <a:off x="541942" y="4354249"/>
            <a:ext cx="1964014" cy="748923"/>
          </a:xfrm>
          <a:prstGeom prst="rect">
            <a:avLst/>
          </a:prstGeom>
          <a:noFill/>
          <a:ln>
            <a:noFill/>
          </a:ln>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1</a:t>
            </a:r>
            <a:br>
              <a:rPr lang="da-DK"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Affaldshierarkiet</a:t>
            </a:r>
          </a:p>
        </p:txBody>
      </p:sp>
      <p:sp>
        <p:nvSpPr>
          <p:cNvPr id="35" name="Tekstfelt 34">
            <a:extLst>
              <a:ext uri="{FF2B5EF4-FFF2-40B4-BE49-F238E27FC236}">
                <a16:creationId xmlns:a16="http://schemas.microsoft.com/office/drawing/2014/main" id="{493FF71E-BB47-6C89-7CD1-63673ADEBB91}"/>
              </a:ext>
            </a:extLst>
          </p:cNvPr>
          <p:cNvSpPr txBox="1"/>
          <p:nvPr/>
        </p:nvSpPr>
        <p:spPr>
          <a:xfrm>
            <a:off x="2817351" y="4354249"/>
            <a:ext cx="1964014" cy="74892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2</a:t>
            </a:r>
            <a:b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Rest- og madaffald</a:t>
            </a:r>
          </a:p>
        </p:txBody>
      </p:sp>
      <p:sp>
        <p:nvSpPr>
          <p:cNvPr id="36" name="Tekstfelt 35">
            <a:extLst>
              <a:ext uri="{FF2B5EF4-FFF2-40B4-BE49-F238E27FC236}">
                <a16:creationId xmlns:a16="http://schemas.microsoft.com/office/drawing/2014/main" id="{D635CBB2-57C7-B3A1-945A-4B27BB95A68D}"/>
              </a:ext>
            </a:extLst>
          </p:cNvPr>
          <p:cNvSpPr txBox="1"/>
          <p:nvPr/>
        </p:nvSpPr>
        <p:spPr>
          <a:xfrm>
            <a:off x="5133070" y="4354249"/>
            <a:ext cx="1964014" cy="102733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3</a:t>
            </a:r>
            <a:b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 Pap og Papir </a:t>
            </a:r>
          </a:p>
          <a:p>
            <a:pPr algn="ctr">
              <a:lnSpc>
                <a:spcPct val="150000"/>
              </a:lnSpc>
            </a:pP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B: Tekstil</a:t>
            </a:r>
          </a:p>
        </p:txBody>
      </p:sp>
      <p:sp>
        <p:nvSpPr>
          <p:cNvPr id="37" name="Tekstfelt 36">
            <a:extLst>
              <a:ext uri="{FF2B5EF4-FFF2-40B4-BE49-F238E27FC236}">
                <a16:creationId xmlns:a16="http://schemas.microsoft.com/office/drawing/2014/main" id="{241A097D-2898-5A5A-D824-DD91E6158920}"/>
              </a:ext>
            </a:extLst>
          </p:cNvPr>
          <p:cNvSpPr txBox="1"/>
          <p:nvPr/>
        </p:nvSpPr>
        <p:spPr>
          <a:xfrm>
            <a:off x="7410635" y="4342270"/>
            <a:ext cx="1964014" cy="102733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4</a:t>
            </a:r>
            <a:endParaRPr lang="da-DK" b="1" dirty="0">
              <a:solidFill>
                <a:schemeClr val="bg1"/>
              </a:solidFill>
              <a:latin typeface="Helvetica Neue Light" panose="02000403000000020004" pitchFamily="2" charset="0"/>
              <a:ea typeface="Helvetica Neue" panose="02000503000000020004" pitchFamily="2" charset="0"/>
              <a:cs typeface="Helvetica Neue" panose="02000503000000020004" pitchFamily="2" charset="0"/>
            </a:endParaRPr>
          </a:p>
          <a:p>
            <a:pPr algn="ctr">
              <a:lnSpc>
                <a:spcPct val="150000"/>
              </a:lnSpc>
            </a:pPr>
            <a:r>
              <a:rPr lang="da-DK" sz="12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 Pla</a:t>
            </a: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st og kartoner</a:t>
            </a:r>
          </a:p>
          <a:p>
            <a:pPr algn="ctr">
              <a:lnSpc>
                <a:spcPct val="150000"/>
              </a:lnSpc>
            </a:pP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B: Glas og metal</a:t>
            </a:r>
          </a:p>
        </p:txBody>
      </p:sp>
      <p:sp>
        <p:nvSpPr>
          <p:cNvPr id="38" name="Tekstfelt 37">
            <a:extLst>
              <a:ext uri="{FF2B5EF4-FFF2-40B4-BE49-F238E27FC236}">
                <a16:creationId xmlns:a16="http://schemas.microsoft.com/office/drawing/2014/main" id="{71A55C03-CE66-E68C-26E8-17467D1E786C}"/>
              </a:ext>
            </a:extLst>
          </p:cNvPr>
          <p:cNvSpPr txBox="1"/>
          <p:nvPr/>
        </p:nvSpPr>
        <p:spPr>
          <a:xfrm>
            <a:off x="9696076" y="4342270"/>
            <a:ext cx="1964014" cy="74892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5</a:t>
            </a:r>
            <a:b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Farligt affald</a:t>
            </a:r>
          </a:p>
        </p:txBody>
      </p:sp>
      <p:pic>
        <p:nvPicPr>
          <p:cNvPr id="3" name="Billede 2">
            <a:extLst>
              <a:ext uri="{FF2B5EF4-FFF2-40B4-BE49-F238E27FC236}">
                <a16:creationId xmlns:a16="http://schemas.microsoft.com/office/drawing/2014/main" id="{05DEAC52-4A3D-0E31-23BB-F09D253770B2}"/>
              </a:ext>
            </a:extLst>
          </p:cNvPr>
          <p:cNvPicPr>
            <a:picLocks noChangeAspect="1"/>
          </p:cNvPicPr>
          <p:nvPr/>
        </p:nvPicPr>
        <p:blipFill rotWithShape="1">
          <a:blip r:embed="rId3"/>
          <a:srcRect l="29904" t="34351" r="49320" b="25226"/>
          <a:stretch/>
        </p:blipFill>
        <p:spPr>
          <a:xfrm>
            <a:off x="5390727" y="2264477"/>
            <a:ext cx="1454573" cy="1883935"/>
          </a:xfrm>
          <a:prstGeom prst="rect">
            <a:avLst/>
          </a:prstGeom>
        </p:spPr>
      </p:pic>
      <p:pic>
        <p:nvPicPr>
          <p:cNvPr id="6" name="Billede 5">
            <a:extLst>
              <a:ext uri="{FF2B5EF4-FFF2-40B4-BE49-F238E27FC236}">
                <a16:creationId xmlns:a16="http://schemas.microsoft.com/office/drawing/2014/main" id="{DE678C77-ED1B-93EB-9698-81DF6584F8D9}"/>
              </a:ext>
            </a:extLst>
          </p:cNvPr>
          <p:cNvPicPr>
            <a:picLocks noChangeAspect="1"/>
          </p:cNvPicPr>
          <p:nvPr/>
        </p:nvPicPr>
        <p:blipFill rotWithShape="1">
          <a:blip r:embed="rId3"/>
          <a:srcRect l="8878" t="35291" r="70346" b="24287"/>
          <a:stretch/>
        </p:blipFill>
        <p:spPr>
          <a:xfrm>
            <a:off x="3071942" y="2323182"/>
            <a:ext cx="1409247" cy="1825230"/>
          </a:xfrm>
          <a:prstGeom prst="rect">
            <a:avLst/>
          </a:prstGeom>
        </p:spPr>
      </p:pic>
      <p:pic>
        <p:nvPicPr>
          <p:cNvPr id="7" name="Billede 6">
            <a:extLst>
              <a:ext uri="{FF2B5EF4-FFF2-40B4-BE49-F238E27FC236}">
                <a16:creationId xmlns:a16="http://schemas.microsoft.com/office/drawing/2014/main" id="{8EC038A2-EE55-CDB4-336F-01355BFF5EE1}"/>
              </a:ext>
            </a:extLst>
          </p:cNvPr>
          <p:cNvPicPr>
            <a:picLocks/>
          </p:cNvPicPr>
          <p:nvPr/>
        </p:nvPicPr>
        <p:blipFill rotWithShape="1">
          <a:blip r:embed="rId3"/>
          <a:srcRect l="50000" t="35291" r="27972" b="24287"/>
          <a:stretch/>
        </p:blipFill>
        <p:spPr>
          <a:xfrm>
            <a:off x="7675584" y="2264476"/>
            <a:ext cx="1516336" cy="1887488"/>
          </a:xfrm>
          <a:prstGeom prst="rect">
            <a:avLst/>
          </a:prstGeom>
        </p:spPr>
      </p:pic>
    </p:spTree>
    <p:extLst>
      <p:ext uri="{BB962C8B-B14F-4D97-AF65-F5344CB8AC3E}">
        <p14:creationId xmlns:p14="http://schemas.microsoft.com/office/powerpoint/2010/main" val="452790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76784" y="1424548"/>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5"/>
            <a:ext cx="5754271" cy="7153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rPr>
              <a:t>Kan mit brugte tøj bruges? </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3" y="2782550"/>
            <a:ext cx="5501859" cy="3108543"/>
          </a:xfrm>
          <a:prstGeom prst="rect">
            <a:avLst/>
          </a:prstGeom>
          <a:noFill/>
        </p:spPr>
        <p:txBody>
          <a:bodyPr wrap="square" rtlCol="0">
            <a:spAutoFit/>
          </a:bodyPr>
          <a:lstStyle/>
          <a:p>
            <a: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GODT TØJ SKAL TIL GENBRUG</a:t>
            </a:r>
            <a:b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Giv dit brugte tøj til genbrug, til nogen du kender eller sælg det.</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Køb selv ”nyt” tøj i genbrug </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SLIDT OG ØDELAGT TØJ KAN GENANVENDES</a:t>
            </a:r>
            <a:b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Slidte lagner, hullede strøm­per og forvaskede bluser er stadig noget værd. </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Tekstilfibrene kan nem­lig stadig bruges og laves om til fx tæpper og klude. </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Der findes også fabrikker, der splitter tøjet op i enkelte tråde, så man får en ny tråd til at sy tøj af. </a:t>
            </a:r>
          </a:p>
        </p:txBody>
      </p:sp>
      <p:pic>
        <p:nvPicPr>
          <p:cNvPr id="7" name="Billede 6" descr="Et billede, der indeholder indendørs, skab, foret, linje&#10;&#10;Automatisk genereret beskrivelse">
            <a:extLst>
              <a:ext uri="{FF2B5EF4-FFF2-40B4-BE49-F238E27FC236}">
                <a16:creationId xmlns:a16="http://schemas.microsoft.com/office/drawing/2014/main" id="{79720039-2A1A-CFCB-BCF5-64EDAFF1B8F1}"/>
              </a:ext>
            </a:extLst>
          </p:cNvPr>
          <p:cNvPicPr>
            <a:picLocks noChangeAspect="1"/>
          </p:cNvPicPr>
          <p:nvPr/>
        </p:nvPicPr>
        <p:blipFill rotWithShape="1">
          <a:blip r:embed="rId4"/>
          <a:srcRect t="22250" b="26924"/>
          <a:stretch/>
        </p:blipFill>
        <p:spPr>
          <a:xfrm>
            <a:off x="6980361" y="1913525"/>
            <a:ext cx="5211639" cy="3972925"/>
          </a:xfrm>
          <a:prstGeom prst="rect">
            <a:avLst/>
          </a:prstGeom>
        </p:spPr>
      </p:pic>
    </p:spTree>
    <p:extLst>
      <p:ext uri="{BB962C8B-B14F-4D97-AF65-F5344CB8AC3E}">
        <p14:creationId xmlns:p14="http://schemas.microsoft.com/office/powerpoint/2010/main" val="9577225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B299B00-3C44-3F47-CDF5-95026156E152}"/>
              </a:ext>
            </a:extLst>
          </p:cNvPr>
          <p:cNvPicPr>
            <a:picLocks noChangeAspect="1"/>
          </p:cNvPicPr>
          <p:nvPr/>
        </p:nvPicPr>
        <p:blipFill>
          <a:blip r:embed="rId2"/>
          <a:stretch>
            <a:fillRect/>
          </a:stretch>
        </p:blipFill>
        <p:spPr>
          <a:xfrm>
            <a:off x="384600" y="1470456"/>
            <a:ext cx="5711400" cy="5011577"/>
          </a:xfrm>
          <a:prstGeom prst="rect">
            <a:avLst/>
          </a:prstGeom>
        </p:spPr>
      </p:pic>
      <p:pic>
        <p:nvPicPr>
          <p:cNvPr id="3" name="Billede 2">
            <a:extLst>
              <a:ext uri="{FF2B5EF4-FFF2-40B4-BE49-F238E27FC236}">
                <a16:creationId xmlns:a16="http://schemas.microsoft.com/office/drawing/2014/main" id="{3FE60002-82C2-7D02-3CF4-5DB2A7B31C65}"/>
              </a:ext>
            </a:extLst>
          </p:cNvPr>
          <p:cNvPicPr>
            <a:picLocks noChangeAspect="1"/>
          </p:cNvPicPr>
          <p:nvPr/>
        </p:nvPicPr>
        <p:blipFill>
          <a:blip r:embed="rId3">
            <a:alphaModFix amt="35000"/>
            <a:duotone>
              <a:prstClr val="black"/>
              <a:srgbClr val="9D1C41">
                <a:tint val="45000"/>
                <a:satMod val="400000"/>
              </a:srgbClr>
            </a:duotone>
          </a:blip>
          <a:stretch>
            <a:fillRect/>
          </a:stretch>
        </p:blipFill>
        <p:spPr>
          <a:xfrm>
            <a:off x="384600" y="375967"/>
            <a:ext cx="1780785" cy="611661"/>
          </a:xfrm>
          <a:prstGeom prst="rect">
            <a:avLst/>
          </a:prstGeom>
        </p:spPr>
      </p:pic>
      <p:sp>
        <p:nvSpPr>
          <p:cNvPr id="6" name="Rektangel 5">
            <a:extLst>
              <a:ext uri="{FF2B5EF4-FFF2-40B4-BE49-F238E27FC236}">
                <a16:creationId xmlns:a16="http://schemas.microsoft.com/office/drawing/2014/main" id="{C09CAF14-39BA-6237-3959-2CC03EC48506}"/>
              </a:ext>
            </a:extLst>
          </p:cNvPr>
          <p:cNvSpPr/>
          <p:nvPr/>
        </p:nvSpPr>
        <p:spPr>
          <a:xfrm>
            <a:off x="384600" y="1470456"/>
            <a:ext cx="5711400" cy="5011577"/>
          </a:xfrm>
          <a:prstGeom prst="rect">
            <a:avLst/>
          </a:prstGeom>
          <a:solidFill>
            <a:srgbClr val="9D1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6D90D9D-1FE7-AA77-A817-301500D4F0D0}"/>
              </a:ext>
            </a:extLst>
          </p:cNvPr>
          <p:cNvSpPr/>
          <p:nvPr/>
        </p:nvSpPr>
        <p:spPr>
          <a:xfrm>
            <a:off x="6096000" y="1470456"/>
            <a:ext cx="5711400" cy="501157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0CDB64F-FA0E-5D8B-4261-FB5A78946BE8}"/>
              </a:ext>
            </a:extLst>
          </p:cNvPr>
          <p:cNvSpPr txBox="1"/>
          <p:nvPr/>
        </p:nvSpPr>
        <p:spPr>
          <a:xfrm>
            <a:off x="872194" y="1785889"/>
            <a:ext cx="5091113" cy="615553"/>
          </a:xfrm>
          <a:prstGeom prst="rect">
            <a:avLst/>
          </a:prstGeom>
          <a:noFill/>
        </p:spPr>
        <p:txBody>
          <a:bodyPr wrap="square" rtlCol="0">
            <a:spAutoFit/>
          </a:body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 tak</a:t>
            </a:r>
          </a:p>
        </p:txBody>
      </p:sp>
      <p:sp>
        <p:nvSpPr>
          <p:cNvPr id="9" name="Tekstfelt 8">
            <a:extLst>
              <a:ext uri="{FF2B5EF4-FFF2-40B4-BE49-F238E27FC236}">
                <a16:creationId xmlns:a16="http://schemas.microsoft.com/office/drawing/2014/main" id="{CB05570B-FD56-8918-B5DF-28223C60AE9B}"/>
              </a:ext>
            </a:extLst>
          </p:cNvPr>
          <p:cNvSpPr txBox="1"/>
          <p:nvPr/>
        </p:nvSpPr>
        <p:spPr>
          <a:xfrm>
            <a:off x="6583594" y="1785889"/>
            <a:ext cx="5091113" cy="615553"/>
          </a:xfrm>
          <a:prstGeom prst="rect">
            <a:avLst/>
          </a:prstGeom>
          <a:noFill/>
        </p:spPr>
        <p:txBody>
          <a:bodyPr wrap="square" rtlCol="0">
            <a:spAutoFit/>
          </a:bodyPr>
          <a:lstStyle/>
          <a:p>
            <a:r>
              <a:rPr lang="da-DK" sz="3400" b="1"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Nej, tak</a:t>
            </a:r>
          </a:p>
        </p:txBody>
      </p:sp>
      <p:sp>
        <p:nvSpPr>
          <p:cNvPr id="10" name="Tekstfelt 9">
            <a:extLst>
              <a:ext uri="{FF2B5EF4-FFF2-40B4-BE49-F238E27FC236}">
                <a16:creationId xmlns:a16="http://schemas.microsoft.com/office/drawing/2014/main" id="{4CA1DF2A-F0F1-DE82-0EE5-64D07300DE54}"/>
              </a:ext>
            </a:extLst>
          </p:cNvPr>
          <p:cNvSpPr txBox="1"/>
          <p:nvPr/>
        </p:nvSpPr>
        <p:spPr>
          <a:xfrm>
            <a:off x="872194" y="2716875"/>
            <a:ext cx="3885544" cy="2308324"/>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Hullede sokker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Slidte viskestykker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Plettede skjorter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Ødelagt sengetøj</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Garnrester</a:t>
            </a:r>
          </a:p>
        </p:txBody>
      </p:sp>
      <p:sp>
        <p:nvSpPr>
          <p:cNvPr id="11" name="Tekstfelt 10">
            <a:extLst>
              <a:ext uri="{FF2B5EF4-FFF2-40B4-BE49-F238E27FC236}">
                <a16:creationId xmlns:a16="http://schemas.microsoft.com/office/drawing/2014/main" id="{F93AF938-4B2A-7F44-EB7A-B3D08AB0F0B7}"/>
              </a:ext>
            </a:extLst>
          </p:cNvPr>
          <p:cNvSpPr txBox="1"/>
          <p:nvPr/>
        </p:nvSpPr>
        <p:spPr>
          <a:xfrm>
            <a:off x="6583593" y="2716874"/>
            <a:ext cx="4232045" cy="2800767"/>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Pænt tøj eller tekstil som kan genbruges</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Dyner og puder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Soveposer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Sko og støvler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Bælter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Tasker</a:t>
            </a:r>
          </a:p>
        </p:txBody>
      </p:sp>
      <p:pic>
        <p:nvPicPr>
          <p:cNvPr id="12" name="Billede 11">
            <a:extLst>
              <a:ext uri="{FF2B5EF4-FFF2-40B4-BE49-F238E27FC236}">
                <a16:creationId xmlns:a16="http://schemas.microsoft.com/office/drawing/2014/main" id="{932F93F3-FDAB-FEF4-5D7E-0E9CDA03C705}"/>
              </a:ext>
            </a:extLst>
          </p:cNvPr>
          <p:cNvPicPr>
            <a:picLocks noChangeAspect="1"/>
          </p:cNvPicPr>
          <p:nvPr/>
        </p:nvPicPr>
        <p:blipFill>
          <a:blip r:embed="rId4"/>
          <a:stretch>
            <a:fillRect/>
          </a:stretch>
        </p:blipFill>
        <p:spPr>
          <a:xfrm>
            <a:off x="9486899" y="1136929"/>
            <a:ext cx="2705101" cy="615553"/>
          </a:xfrm>
          <a:prstGeom prst="rect">
            <a:avLst/>
          </a:prstGeom>
        </p:spPr>
      </p:pic>
      <p:sp>
        <p:nvSpPr>
          <p:cNvPr id="13" name="Tekstfelt 12">
            <a:extLst>
              <a:ext uri="{FF2B5EF4-FFF2-40B4-BE49-F238E27FC236}">
                <a16:creationId xmlns:a16="http://schemas.microsoft.com/office/drawing/2014/main" id="{3F87A1E6-C345-A54C-AA2A-4138BE6C416F}"/>
              </a:ext>
            </a:extLst>
          </p:cNvPr>
          <p:cNvSpPr txBox="1"/>
          <p:nvPr/>
        </p:nvSpPr>
        <p:spPr>
          <a:xfrm>
            <a:off x="9817893" y="1255109"/>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Tekstilaffald</a:t>
            </a:r>
          </a:p>
        </p:txBody>
      </p:sp>
      <p:sp>
        <p:nvSpPr>
          <p:cNvPr id="15" name="Afrundet rektangulær billedforklaring 4">
            <a:extLst>
              <a:ext uri="{FF2B5EF4-FFF2-40B4-BE49-F238E27FC236}">
                <a16:creationId xmlns:a16="http://schemas.microsoft.com/office/drawing/2014/main" id="{B970172D-7856-F595-34CB-26A1E7A26332}"/>
              </a:ext>
            </a:extLst>
          </p:cNvPr>
          <p:cNvSpPr/>
          <p:nvPr/>
        </p:nvSpPr>
        <p:spPr>
          <a:xfrm flipH="1">
            <a:off x="8925027" y="3492784"/>
            <a:ext cx="1949759" cy="644021"/>
          </a:xfrm>
          <a:prstGeom prst="wedgeRoundRectCallout">
            <a:avLst>
              <a:gd name="adj1" fmla="val -32217"/>
              <a:gd name="adj2" fmla="val 87791"/>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6" name="Tekstfelt 15">
            <a:extLst>
              <a:ext uri="{FF2B5EF4-FFF2-40B4-BE49-F238E27FC236}">
                <a16:creationId xmlns:a16="http://schemas.microsoft.com/office/drawing/2014/main" id="{38D3F3E1-499A-6918-A4F8-48AB70EBEF98}"/>
              </a:ext>
            </a:extLst>
          </p:cNvPr>
          <p:cNvSpPr txBox="1"/>
          <p:nvPr/>
        </p:nvSpPr>
        <p:spPr>
          <a:xfrm>
            <a:off x="9075424" y="3569779"/>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vil ikke have det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som kan bruges igen</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5" name="Billede 4" descr="Et billede, der indeholder tekst, dronning, vektorgrafik, skilt&#10;&#10;Automatisk genereret beskrivelse">
            <a:extLst>
              <a:ext uri="{FF2B5EF4-FFF2-40B4-BE49-F238E27FC236}">
                <a16:creationId xmlns:a16="http://schemas.microsoft.com/office/drawing/2014/main" id="{1368D968-A0B6-961F-0B9C-D4FAB96E474A}"/>
              </a:ext>
            </a:extLst>
          </p:cNvPr>
          <p:cNvPicPr>
            <a:picLocks noChangeAspect="1"/>
          </p:cNvPicPr>
          <p:nvPr/>
        </p:nvPicPr>
        <p:blipFill>
          <a:blip r:embed="rId5"/>
          <a:stretch>
            <a:fillRect/>
          </a:stretch>
        </p:blipFill>
        <p:spPr>
          <a:xfrm>
            <a:off x="10054917" y="4004273"/>
            <a:ext cx="1866900" cy="1892300"/>
          </a:xfrm>
          <a:prstGeom prst="rect">
            <a:avLst/>
          </a:prstGeom>
        </p:spPr>
      </p:pic>
    </p:spTree>
    <p:extLst>
      <p:ext uri="{BB962C8B-B14F-4D97-AF65-F5344CB8AC3E}">
        <p14:creationId xmlns:p14="http://schemas.microsoft.com/office/powerpoint/2010/main" val="209707504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76784" y="1424548"/>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5"/>
            <a:ext cx="5754271" cy="7153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rPr>
              <a:t>Hvad kan jeg gøre? </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782550"/>
            <a:ext cx="5592346" cy="3108543"/>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Tekstiler er noget af det, der kræver allerflest ressourcer at producere. Derfor skal vi alle sammen forsøge at minimere vores indkøb af tøj og andre tekstiler;</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Køb kun det tøj, du har brug for.</a:t>
            </a: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Køb tøj af en god kvalitet.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Lån og lej tøj. Du kan måske låne et sæt flot tøj hos en af dine venner.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Byt eller sælg dit brugte tøj.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Donér dit brugte tøj.</a:t>
            </a:r>
          </a:p>
        </p:txBody>
      </p:sp>
      <p:sp>
        <p:nvSpPr>
          <p:cNvPr id="8" name="Afrundet rektangulær billedforklaring 4">
            <a:extLst>
              <a:ext uri="{FF2B5EF4-FFF2-40B4-BE49-F238E27FC236}">
                <a16:creationId xmlns:a16="http://schemas.microsoft.com/office/drawing/2014/main" id="{FD31D935-6F30-D805-43D0-9F015185F223}"/>
              </a:ext>
            </a:extLst>
          </p:cNvPr>
          <p:cNvSpPr/>
          <p:nvPr/>
        </p:nvSpPr>
        <p:spPr>
          <a:xfrm flipH="1">
            <a:off x="6312263" y="135150"/>
            <a:ext cx="1949759" cy="644021"/>
          </a:xfrm>
          <a:prstGeom prst="wedgeRoundRectCallout">
            <a:avLst>
              <a:gd name="adj1" fmla="val 40329"/>
              <a:gd name="adj2" fmla="val 83354"/>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9" name="Tekstfelt 8">
            <a:extLst>
              <a:ext uri="{FF2B5EF4-FFF2-40B4-BE49-F238E27FC236}">
                <a16:creationId xmlns:a16="http://schemas.microsoft.com/office/drawing/2014/main" id="{55DD1585-F6A9-BC3E-E01A-C469FA67C9C5}"/>
              </a:ext>
            </a:extLst>
          </p:cNvPr>
          <p:cNvSpPr txBox="1"/>
          <p:nvPr/>
        </p:nvSpPr>
        <p:spPr>
          <a:xfrm>
            <a:off x="6462660" y="212145"/>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allersidst på</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listen</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0" name="Billede 9" descr="Et billede, der indeholder tekst, skilt, vektorgrafik&#10;&#10;Automatisk genereret beskrivelse">
            <a:extLst>
              <a:ext uri="{FF2B5EF4-FFF2-40B4-BE49-F238E27FC236}">
                <a16:creationId xmlns:a16="http://schemas.microsoft.com/office/drawing/2014/main" id="{1D7E49D0-4C42-0EEA-1AB7-75A7AD1F1F19}"/>
              </a:ext>
            </a:extLst>
          </p:cNvPr>
          <p:cNvPicPr>
            <a:picLocks/>
          </p:cNvPicPr>
          <p:nvPr/>
        </p:nvPicPr>
        <p:blipFill>
          <a:blip r:embed="rId4"/>
          <a:stretch>
            <a:fillRect/>
          </a:stretch>
        </p:blipFill>
        <p:spPr>
          <a:xfrm flipH="1">
            <a:off x="5208600" y="746352"/>
            <a:ext cx="1774800" cy="2001600"/>
          </a:xfrm>
          <a:prstGeom prst="rect">
            <a:avLst/>
          </a:prstGeom>
        </p:spPr>
      </p:pic>
      <p:pic>
        <p:nvPicPr>
          <p:cNvPr id="12" name="Billede 11" descr="Et billede, der indeholder tøj, indendørs, beklædning, sæk&#10;&#10;Automatisk genereret beskrivelse">
            <a:extLst>
              <a:ext uri="{FF2B5EF4-FFF2-40B4-BE49-F238E27FC236}">
                <a16:creationId xmlns:a16="http://schemas.microsoft.com/office/drawing/2014/main" id="{C6F49766-8A3F-8C55-DDD3-58E74864D1FF}"/>
              </a:ext>
            </a:extLst>
          </p:cNvPr>
          <p:cNvPicPr>
            <a:picLocks noChangeAspect="1"/>
          </p:cNvPicPr>
          <p:nvPr/>
        </p:nvPicPr>
        <p:blipFill rotWithShape="1">
          <a:blip r:embed="rId5"/>
          <a:srcRect t="2322" b="45484"/>
          <a:stretch/>
        </p:blipFill>
        <p:spPr>
          <a:xfrm>
            <a:off x="7045237" y="1910625"/>
            <a:ext cx="5159505" cy="4039422"/>
          </a:xfrm>
          <a:prstGeom prst="rect">
            <a:avLst/>
          </a:prstGeom>
        </p:spPr>
      </p:pic>
    </p:spTree>
    <p:extLst>
      <p:ext uri="{BB962C8B-B14F-4D97-AF65-F5344CB8AC3E}">
        <p14:creationId xmlns:p14="http://schemas.microsoft.com/office/powerpoint/2010/main" val="148176062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12A792E-F2B1-24AD-CC6C-5E698F9C778A}"/>
              </a:ext>
            </a:extLst>
          </p:cNvPr>
          <p:cNvPicPr>
            <a:picLocks noChangeAspect="1"/>
          </p:cNvPicPr>
          <p:nvPr/>
        </p:nvPicPr>
        <p:blipFill>
          <a:blip r:embed="rId2"/>
          <a:stretch>
            <a:fillRect/>
          </a:stretch>
        </p:blipFill>
        <p:spPr>
          <a:xfrm>
            <a:off x="384600" y="365125"/>
            <a:ext cx="11437286" cy="1325562"/>
          </a:xfrm>
          <a:prstGeom prst="rect">
            <a:avLst/>
          </a:prstGeom>
        </p:spPr>
      </p:pic>
      <p:sp>
        <p:nvSpPr>
          <p:cNvPr id="2" name="Titel 1">
            <a:extLst>
              <a:ext uri="{FF2B5EF4-FFF2-40B4-BE49-F238E27FC236}">
                <a16:creationId xmlns:a16="http://schemas.microsoft.com/office/drawing/2014/main" id="{4D284D79-A318-9FDD-2630-5FF46074A12F}"/>
              </a:ext>
            </a:extLst>
          </p:cNvPr>
          <p:cNvSpPr>
            <a:spLocks noGrp="1"/>
          </p:cNvSpPr>
          <p:nvPr>
            <p:ph type="title"/>
          </p:nvPr>
        </p:nvSpPr>
        <p:spPr/>
        <p:txBody>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a:t>
            </a:r>
            <a:r>
              <a:rPr lang="da-DK"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ktivitet og opgaver</a:t>
            </a:r>
            <a:endParaRPr lang="da-DK" dirty="0">
              <a:solidFill>
                <a:schemeClr val="bg1"/>
              </a:solidFill>
            </a:endParaRPr>
          </a:p>
        </p:txBody>
      </p:sp>
      <p:sp>
        <p:nvSpPr>
          <p:cNvPr id="3" name="Tekstfelt 2">
            <a:extLst>
              <a:ext uri="{FF2B5EF4-FFF2-40B4-BE49-F238E27FC236}">
                <a16:creationId xmlns:a16="http://schemas.microsoft.com/office/drawing/2014/main" id="{71527C25-0EB2-CE8F-ECF5-227B22B0C048}"/>
              </a:ext>
            </a:extLst>
          </p:cNvPr>
          <p:cNvSpPr txBox="1"/>
          <p:nvPr/>
        </p:nvSpPr>
        <p:spPr>
          <a:xfrm>
            <a:off x="838200" y="2322224"/>
            <a:ext cx="8822724" cy="3416320"/>
          </a:xfrm>
          <a:prstGeom prst="rect">
            <a:avLst/>
          </a:prstGeom>
          <a:noFill/>
        </p:spPr>
        <p:txBody>
          <a:bodyPr wrap="square" rtlCol="0">
            <a:spAutoFit/>
          </a:bodyPr>
          <a:lstStyle/>
          <a:p>
            <a:r>
              <a:rPr lang="da-DK" sz="1200" b="1" dirty="0">
                <a:latin typeface="Helvetica Neue" panose="02000503000000020004" pitchFamily="2" charset="0"/>
                <a:ea typeface="Helvetica Neue" panose="02000503000000020004" pitchFamily="2" charset="0"/>
                <a:cs typeface="Helvetica Neue" panose="02000503000000020004" pitchFamily="2" charset="0"/>
              </a:rPr>
              <a:t>Aktivitet 1 – ca. 30 minutter: </a:t>
            </a:r>
            <a:br>
              <a:rPr lang="da-DK" sz="1200" dirty="0">
                <a:latin typeface="Helvetica Neue" panose="02000503000000020004" pitchFamily="2" charset="0"/>
                <a:ea typeface="Helvetica Neue" panose="02000503000000020004" pitchFamily="2" charset="0"/>
                <a:cs typeface="Helvetica Neue" panose="02000503000000020004" pitchFamily="2" charset="0"/>
              </a:rPr>
            </a:br>
            <a:r>
              <a:rPr lang="da-DK" sz="1200" i="1" dirty="0">
                <a:latin typeface="12 pt. Helvetica* 56 Italic   1" panose="02000503000000020004" pitchFamily="2" charset="0"/>
                <a:ea typeface="12 pt. Helvetica* 56 Italic   1" panose="02000503000000020004" pitchFamily="2" charset="0"/>
                <a:cs typeface="12 pt. Helvetica* 56 Italic   1" panose="02000503000000020004" pitchFamily="2" charset="0"/>
              </a:rPr>
              <a:t>Formål: Eleverne skal kunne kende forskel på de forskellige materialer</a:t>
            </a:r>
            <a:br>
              <a:rPr lang="da-DK" sz="1200" i="1" dirty="0">
                <a:latin typeface="12 pt. Helvetica* 56 Italic   1" panose="02000503000000020004" pitchFamily="2" charset="0"/>
                <a:ea typeface="12 pt. Helvetica* 56 Italic   1" panose="02000503000000020004" pitchFamily="2" charset="0"/>
                <a:cs typeface="12 pt. Helvetica* 56 Italic   1" panose="02000503000000020004" pitchFamily="2" charset="0"/>
              </a:rPr>
            </a:br>
            <a:r>
              <a:rPr lang="da-DK" sz="1200" dirty="0">
                <a:latin typeface="Helvetica Neue" panose="02000503000000020004" pitchFamily="2" charset="0"/>
                <a:ea typeface="Helvetica Neue" panose="02000503000000020004" pitchFamily="2" charset="0"/>
                <a:cs typeface="Helvetica Neue" panose="02000503000000020004" pitchFamily="2" charset="0"/>
              </a:rPr>
              <a:t>Eleverne skal i grupper eller individuelt på jagt efter mærkesedler i deres tøj, for at finde ud af hvilke materialer deres tøj er lavet af (Det står oftest i vaskemærket). Efterfølgende skal eleverne se om de kan identificere hvad der er naturfibre og hvad der er kunstfibre.</a:t>
            </a:r>
            <a:br>
              <a:rPr lang="da-DK" sz="1200" dirty="0">
                <a:latin typeface="Helvetica Neue" panose="02000503000000020004" pitchFamily="2" charset="0"/>
                <a:ea typeface="Helvetica Neue" panose="02000503000000020004" pitchFamily="2" charset="0"/>
                <a:cs typeface="Helvetica Neue" panose="02000503000000020004" pitchFamily="2" charset="0"/>
              </a:rPr>
            </a:br>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b="1" dirty="0">
                <a:latin typeface="Helvetica Neue" panose="02000503000000020004" pitchFamily="2" charset="0"/>
                <a:ea typeface="Helvetica Neue" panose="02000503000000020004" pitchFamily="2" charset="0"/>
                <a:cs typeface="Helvetica Neue" panose="02000503000000020004" pitchFamily="2" charset="0"/>
              </a:rPr>
              <a:t>Opgave 1 – 60-90 minutter: </a:t>
            </a:r>
            <a:br>
              <a:rPr lang="da-DK" sz="1200" dirty="0">
                <a:latin typeface="Helvetica Neue" panose="02000503000000020004" pitchFamily="2" charset="0"/>
                <a:ea typeface="Helvetica Neue" panose="02000503000000020004" pitchFamily="2" charset="0"/>
                <a:cs typeface="Helvetica Neue" panose="02000503000000020004" pitchFamily="2" charset="0"/>
              </a:rPr>
            </a:br>
            <a:r>
              <a:rPr lang="da-DK" sz="1200" i="1" dirty="0">
                <a:latin typeface="12 pt. Helvetica* 56 Italic   1" panose="02000503000000020004" pitchFamily="2" charset="0"/>
                <a:ea typeface="12 pt. Helvetica* 56 Italic   1" panose="02000503000000020004" pitchFamily="2" charset="0"/>
                <a:cs typeface="12 pt. Helvetica* 56 Italic   1" panose="02000503000000020004" pitchFamily="2" charset="0"/>
              </a:rPr>
              <a:t>Formål: Eleverne skal blive bevidste om hvor meget man kan få ud af genbrugstøj</a:t>
            </a:r>
            <a:br>
              <a:rPr lang="da-DK" sz="1200" i="1" dirty="0">
                <a:latin typeface="12 pt. Helvetica* 56 Italic   1" panose="02000503000000020004" pitchFamily="2" charset="0"/>
                <a:ea typeface="12 pt. Helvetica* 56 Italic   1" panose="02000503000000020004" pitchFamily="2" charset="0"/>
                <a:cs typeface="12 pt. Helvetica* 56 Italic   1" panose="02000503000000020004" pitchFamily="2" charset="0"/>
              </a:rPr>
            </a:br>
            <a:r>
              <a:rPr lang="da-DK" sz="1200" dirty="0">
                <a:latin typeface="Helvetica Neue" panose="02000503000000020004" pitchFamily="2" charset="0"/>
                <a:ea typeface="Helvetica Neue" panose="02000503000000020004" pitchFamily="2" charset="0"/>
                <a:cs typeface="Helvetica Neue" panose="02000503000000020004" pitchFamily="2" charset="0"/>
              </a:rPr>
              <a:t>Hver elev skal have fat i noget genbrugstøj. Det kan være hjemmefra eller fra en genbrugsbutik. Herefter opdeles eleverne i grupper, hvor de udpeger en model, som skal klædes på med genbrugstøjet. Afslutningsvis præsenterer hver gruppe deres model for klassen.</a:t>
            </a:r>
            <a:br>
              <a:rPr lang="da-DK" sz="1200" dirty="0">
                <a:latin typeface="Helvetica Neue" panose="02000503000000020004" pitchFamily="2" charset="0"/>
                <a:ea typeface="Helvetica Neue" panose="02000503000000020004" pitchFamily="2" charset="0"/>
                <a:cs typeface="Helvetica Neue" panose="02000503000000020004" pitchFamily="2" charset="0"/>
              </a:rPr>
            </a:br>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b="1" dirty="0">
                <a:latin typeface="Helvetica Neue" panose="02000503000000020004" pitchFamily="2" charset="0"/>
                <a:ea typeface="Helvetica Neue" panose="02000503000000020004" pitchFamily="2" charset="0"/>
                <a:cs typeface="Helvetica Neue" panose="02000503000000020004" pitchFamily="2" charset="0"/>
              </a:rPr>
              <a:t>Opgave 2 – 60-90 minutter: </a:t>
            </a:r>
          </a:p>
          <a:p>
            <a:r>
              <a:rPr lang="da-DK" sz="1200" i="1" dirty="0">
                <a:latin typeface="12 pt. Helvetica* 56 Italic   1" panose="02000503000000020004" pitchFamily="2" charset="0"/>
                <a:ea typeface="12 pt. Helvetica* 56 Italic   1" panose="02000503000000020004" pitchFamily="2" charset="0"/>
                <a:cs typeface="12 pt. Helvetica* 56 Italic   1" panose="02000503000000020004" pitchFamily="2" charset="0"/>
              </a:rPr>
              <a:t>Formål: Eleverne skal kunne indse at gammelt og slidt tøj kan bruges til noget nyt</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Eleverne skal have fat i noget gammelt tøj, slidte tekstiler eller lignende. Eleverne deles op i grupper, hvorefter de skal forsøge at lave noget nyt ud af det gamle tøj; Fx sy en taske, lav en bold fyldt med gammelt stof, brug en trøje til halstørklæde, klip et lagen ud til klude.</a:t>
            </a:r>
            <a:endParaRPr lang="da-DK" sz="1200" b="1"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Billede 4">
            <a:extLst>
              <a:ext uri="{FF2B5EF4-FFF2-40B4-BE49-F238E27FC236}">
                <a16:creationId xmlns:a16="http://schemas.microsoft.com/office/drawing/2014/main" id="{4796E7F6-F37F-4FED-BA14-C950ECBA3A1C}"/>
              </a:ext>
            </a:extLst>
          </p:cNvPr>
          <p:cNvPicPr>
            <a:picLocks noChangeAspect="1"/>
          </p:cNvPicPr>
          <p:nvPr/>
        </p:nvPicPr>
        <p:blipFill>
          <a:blip r:embed="rId3"/>
          <a:stretch>
            <a:fillRect/>
          </a:stretch>
        </p:blipFill>
        <p:spPr>
          <a:xfrm>
            <a:off x="9513043" y="510388"/>
            <a:ext cx="2678957" cy="611661"/>
          </a:xfrm>
          <a:prstGeom prst="rect">
            <a:avLst/>
          </a:prstGeom>
        </p:spPr>
      </p:pic>
      <p:sp>
        <p:nvSpPr>
          <p:cNvPr id="6" name="Tekstfelt 5">
            <a:extLst>
              <a:ext uri="{FF2B5EF4-FFF2-40B4-BE49-F238E27FC236}">
                <a16:creationId xmlns:a16="http://schemas.microsoft.com/office/drawing/2014/main" id="{CDBC8922-3BE1-5765-225E-E616E20CAB6B}"/>
              </a:ext>
            </a:extLst>
          </p:cNvPr>
          <p:cNvSpPr txBox="1"/>
          <p:nvPr/>
        </p:nvSpPr>
        <p:spPr>
          <a:xfrm>
            <a:off x="9878312" y="644804"/>
            <a:ext cx="6096000" cy="338554"/>
          </a:xfrm>
          <a:prstGeom prst="rect">
            <a:avLst/>
          </a:prstGeom>
          <a:noFill/>
        </p:spPr>
        <p:txBody>
          <a:bodyPr wrap="square">
            <a:spAutoFit/>
          </a:bodyPr>
          <a:lstStyle/>
          <a:p>
            <a:r>
              <a:rPr lang="da-DK"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VEJLEDNING</a:t>
            </a:r>
            <a:endParaRPr lang="da-DK" sz="1600" b="1" dirty="0"/>
          </a:p>
        </p:txBody>
      </p:sp>
    </p:spTree>
    <p:extLst>
      <p:ext uri="{BB962C8B-B14F-4D97-AF65-F5344CB8AC3E}">
        <p14:creationId xmlns:p14="http://schemas.microsoft.com/office/powerpoint/2010/main" val="362844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2"/>
          <a:stretch>
            <a:fillRect/>
          </a:stretch>
        </p:blipFill>
        <p:spPr>
          <a:xfrm>
            <a:off x="417600" y="637200"/>
            <a:ext cx="8355227" cy="5717962"/>
          </a:xfrm>
          <a:prstGeom prst="rect">
            <a:avLst/>
          </a:prstGeom>
        </p:spPr>
      </p:pic>
      <p:pic>
        <p:nvPicPr>
          <p:cNvPr id="7" name="Billede 6" descr="Et billede, der indeholder tekst&#10;&#10;Automatisk genereret beskrivelse">
            <a:extLst>
              <a:ext uri="{FF2B5EF4-FFF2-40B4-BE49-F238E27FC236}">
                <a16:creationId xmlns:a16="http://schemas.microsoft.com/office/drawing/2014/main" id="{E2C15122-5703-CB0A-E62F-DF4E3A1C6FFF}"/>
              </a:ext>
            </a:extLst>
          </p:cNvPr>
          <p:cNvPicPr>
            <a:picLocks noChangeAspect="1"/>
          </p:cNvPicPr>
          <p:nvPr/>
        </p:nvPicPr>
        <p:blipFill rotWithShape="1">
          <a:blip r:embed="rId3"/>
          <a:srcRect l="9800" r="11705"/>
          <a:stretch/>
        </p:blipFill>
        <p:spPr>
          <a:xfrm>
            <a:off x="6252421" y="1477632"/>
            <a:ext cx="5629275" cy="4035131"/>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Aktivitet 1</a:t>
            </a:r>
            <a:endParaRPr lang="da-DK" sz="3400" dirty="0">
              <a:solidFill>
                <a:schemeClr val="bg1"/>
              </a:solidFill>
            </a:endParaRPr>
          </a:p>
        </p:txBody>
      </p:sp>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4"/>
          <a:stretch>
            <a:fillRect/>
          </a:stretch>
        </p:blipFill>
        <p:spPr>
          <a:xfrm>
            <a:off x="1069047" y="2668713"/>
            <a:ext cx="6503328" cy="3046287"/>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99347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Tjek dit tøj</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83943" y="3495198"/>
            <a:ext cx="4702657" cy="1600438"/>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Gå på jagt efter mærkesedler i tøjet og se, hvad det er lavet af</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Hjælp hinanden med at finde ud af, hvad der er naturfibre og hvad der er kunstfibre</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Kan I mærke forskel?</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5"/>
          <a:stretch>
            <a:fillRect/>
          </a:stretch>
        </p:blipFill>
        <p:spPr>
          <a:xfrm>
            <a:off x="1508830" y="3120668"/>
            <a:ext cx="611604" cy="101600"/>
          </a:xfrm>
          <a:prstGeom prst="rect">
            <a:avLst/>
          </a:prstGeom>
        </p:spPr>
      </p:pic>
    </p:spTree>
    <p:extLst>
      <p:ext uri="{BB962C8B-B14F-4D97-AF65-F5344CB8AC3E}">
        <p14:creationId xmlns:p14="http://schemas.microsoft.com/office/powerpoint/2010/main" val="32456292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2"/>
          <a:stretch>
            <a:fillRect/>
          </a:stretch>
        </p:blipFill>
        <p:spPr>
          <a:xfrm>
            <a:off x="417600" y="637200"/>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Opgave 1</a:t>
            </a:r>
            <a:endParaRPr lang="da-DK" sz="3400" dirty="0">
              <a:solidFill>
                <a:schemeClr val="bg1"/>
              </a:solidFill>
            </a:endParaRPr>
          </a:p>
        </p:txBody>
      </p:sp>
      <p:pic>
        <p:nvPicPr>
          <p:cNvPr id="4" name="Billede 3" descr="Et billede, der indeholder person, indendørs&#10;&#10;Automatisk genereret beskrivelse">
            <a:extLst>
              <a:ext uri="{FF2B5EF4-FFF2-40B4-BE49-F238E27FC236}">
                <a16:creationId xmlns:a16="http://schemas.microsoft.com/office/drawing/2014/main" id="{2EC549F6-8B5F-FB3F-3A5B-38E0A1808CCA}"/>
              </a:ext>
            </a:extLst>
          </p:cNvPr>
          <p:cNvPicPr>
            <a:picLocks noChangeAspect="1"/>
          </p:cNvPicPr>
          <p:nvPr/>
        </p:nvPicPr>
        <p:blipFill>
          <a:blip r:embed="rId3"/>
          <a:stretch>
            <a:fillRect/>
          </a:stretch>
        </p:blipFill>
        <p:spPr>
          <a:xfrm flipH="1">
            <a:off x="5311416" y="1389670"/>
            <a:ext cx="6513128" cy="4342085"/>
          </a:xfrm>
          <a:prstGeom prst="rect">
            <a:avLst/>
          </a:prstGeom>
        </p:spPr>
      </p:pic>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4"/>
          <a:stretch>
            <a:fillRect/>
          </a:stretch>
        </p:blipFill>
        <p:spPr>
          <a:xfrm>
            <a:off x="1035910" y="2695390"/>
            <a:ext cx="6871795" cy="2905310"/>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99347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Modeshow med brugt tøj</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93468" y="3495198"/>
            <a:ext cx="5156200" cy="1815882"/>
          </a:xfrm>
          <a:prstGeom prst="rect">
            <a:avLst/>
          </a:prstGeom>
          <a:noFill/>
        </p:spPr>
        <p:txBody>
          <a:bodyPr wrap="square" rtlCol="0">
            <a:spAutoFit/>
          </a:bodyPr>
          <a:lstStyle/>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Få fat i brugt tøj – fra en genbrugsbutik, tag med hjemmefra</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Hver gruppe vælger en ”model”, som bliver klædt på med genbrugstøj </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Gruppen præsenterer modellen</a:t>
            </a:r>
          </a:p>
          <a:p>
            <a:pPr lvl="0"/>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lumMod val="8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5"/>
          <a:stretch>
            <a:fillRect/>
          </a:stretch>
        </p:blipFill>
        <p:spPr>
          <a:xfrm>
            <a:off x="1508830" y="3120668"/>
            <a:ext cx="611604" cy="101600"/>
          </a:xfrm>
          <a:prstGeom prst="rect">
            <a:avLst/>
          </a:prstGeom>
        </p:spPr>
      </p:pic>
    </p:spTree>
    <p:extLst>
      <p:ext uri="{BB962C8B-B14F-4D97-AF65-F5344CB8AC3E}">
        <p14:creationId xmlns:p14="http://schemas.microsoft.com/office/powerpoint/2010/main" val="131701378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2"/>
          <a:stretch>
            <a:fillRect/>
          </a:stretch>
        </p:blipFill>
        <p:spPr>
          <a:xfrm>
            <a:off x="418069" y="636217"/>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Opgave 2</a:t>
            </a:r>
            <a:endParaRPr lang="da-DK" sz="3400" dirty="0">
              <a:solidFill>
                <a:schemeClr val="bg1"/>
              </a:solidFill>
            </a:endParaRPr>
          </a:p>
        </p:txBody>
      </p:sp>
      <p:pic>
        <p:nvPicPr>
          <p:cNvPr id="4" name="Billede 3" descr="Et billede, der indeholder person, indendørs&#10;&#10;Automatisk genereret beskrivelse">
            <a:extLst>
              <a:ext uri="{FF2B5EF4-FFF2-40B4-BE49-F238E27FC236}">
                <a16:creationId xmlns:a16="http://schemas.microsoft.com/office/drawing/2014/main" id="{992AA98F-A64C-04B4-86FA-4A838154A810}"/>
              </a:ext>
            </a:extLst>
          </p:cNvPr>
          <p:cNvPicPr>
            <a:picLocks noChangeAspect="1"/>
          </p:cNvPicPr>
          <p:nvPr/>
        </p:nvPicPr>
        <p:blipFill rotWithShape="1">
          <a:blip r:embed="rId3"/>
          <a:srcRect r="8912"/>
          <a:stretch/>
        </p:blipFill>
        <p:spPr>
          <a:xfrm>
            <a:off x="5622728" y="1374955"/>
            <a:ext cx="6201816" cy="4539079"/>
          </a:xfrm>
          <a:prstGeom prst="rect">
            <a:avLst/>
          </a:prstGeom>
        </p:spPr>
      </p:pic>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4"/>
          <a:stretch>
            <a:fillRect/>
          </a:stretch>
        </p:blipFill>
        <p:spPr>
          <a:xfrm>
            <a:off x="1035910" y="2695391"/>
            <a:ext cx="6871795" cy="2615690"/>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99347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Lav gammelt tøj om til nyt</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93468" y="3495198"/>
            <a:ext cx="5156200" cy="2031325"/>
          </a:xfrm>
          <a:prstGeom prst="rect">
            <a:avLst/>
          </a:prstGeom>
          <a:noFill/>
        </p:spPr>
        <p:txBody>
          <a:bodyPr wrap="square" rtlCol="0">
            <a:spAutoFit/>
          </a:bodyPr>
          <a:lstStyle/>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Få fat i gammelt tøj, slidte tekstiler el. lign.</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Alle skal lave noget nyt ud af de gamle tekstiler.</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Fx sy en taske, lav en bold fyldt med gammelt stof, brug en trøje til halstørklæde, klip et lagen ud til klude.</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lvl="0"/>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lumMod val="8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5"/>
          <a:stretch>
            <a:fillRect/>
          </a:stretch>
        </p:blipFill>
        <p:spPr>
          <a:xfrm>
            <a:off x="1508830" y="3120668"/>
            <a:ext cx="611604" cy="101600"/>
          </a:xfrm>
          <a:prstGeom prst="rect">
            <a:avLst/>
          </a:prstGeom>
        </p:spPr>
      </p:pic>
    </p:spTree>
    <p:extLst>
      <p:ext uri="{BB962C8B-B14F-4D97-AF65-F5344CB8AC3E}">
        <p14:creationId xmlns:p14="http://schemas.microsoft.com/office/powerpoint/2010/main" val="402501463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D46E7BD-4E29-3D73-4652-36A476E3E4DB}"/>
              </a:ext>
            </a:extLst>
          </p:cNvPr>
          <p:cNvPicPr>
            <a:picLocks noChangeAspect="1"/>
          </p:cNvPicPr>
          <p:nvPr/>
        </p:nvPicPr>
        <p:blipFill>
          <a:blip r:embed="rId3"/>
          <a:stretch>
            <a:fillRect/>
          </a:stretch>
        </p:blipFill>
        <p:spPr>
          <a:xfrm>
            <a:off x="430182" y="356920"/>
            <a:ext cx="11410583" cy="6144160"/>
          </a:xfrm>
          <a:prstGeom prst="rect">
            <a:avLst/>
          </a:prstGeom>
        </p:spPr>
      </p:pic>
      <p:pic>
        <p:nvPicPr>
          <p:cNvPr id="3" name="Billede 2">
            <a:extLst>
              <a:ext uri="{FF2B5EF4-FFF2-40B4-BE49-F238E27FC236}">
                <a16:creationId xmlns:a16="http://schemas.microsoft.com/office/drawing/2014/main" id="{92EC7674-4042-CDA2-17CF-082D0F26BA75}"/>
              </a:ext>
            </a:extLst>
          </p:cNvPr>
          <p:cNvPicPr>
            <a:picLocks noChangeAspect="1"/>
          </p:cNvPicPr>
          <p:nvPr/>
        </p:nvPicPr>
        <p:blipFill>
          <a:blip r:embed="rId4"/>
          <a:stretch>
            <a:fillRect/>
          </a:stretch>
        </p:blipFill>
        <p:spPr>
          <a:xfrm>
            <a:off x="776417" y="619480"/>
            <a:ext cx="1867929" cy="643631"/>
          </a:xfrm>
          <a:prstGeom prst="rect">
            <a:avLst/>
          </a:prstGeom>
        </p:spPr>
      </p:pic>
      <p:pic>
        <p:nvPicPr>
          <p:cNvPr id="6" name="Billede 5">
            <a:extLst>
              <a:ext uri="{FF2B5EF4-FFF2-40B4-BE49-F238E27FC236}">
                <a16:creationId xmlns:a16="http://schemas.microsoft.com/office/drawing/2014/main" id="{73E0EB18-4B7E-3C13-5C81-0C3E5C692708}"/>
              </a:ext>
            </a:extLst>
          </p:cNvPr>
          <p:cNvPicPr>
            <a:picLocks noChangeAspect="1"/>
          </p:cNvPicPr>
          <p:nvPr/>
        </p:nvPicPr>
        <p:blipFill>
          <a:blip r:embed="rId5"/>
          <a:stretch>
            <a:fillRect/>
          </a:stretch>
        </p:blipFill>
        <p:spPr>
          <a:xfrm>
            <a:off x="430182" y="3973757"/>
            <a:ext cx="4649818" cy="953843"/>
          </a:xfrm>
          <a:prstGeom prst="rect">
            <a:avLst/>
          </a:prstGeom>
        </p:spPr>
      </p:pic>
      <p:sp>
        <p:nvSpPr>
          <p:cNvPr id="4" name="Titel 1">
            <a:extLst>
              <a:ext uri="{FF2B5EF4-FFF2-40B4-BE49-F238E27FC236}">
                <a16:creationId xmlns:a16="http://schemas.microsoft.com/office/drawing/2014/main" id="{256BF378-094C-DA89-9584-5CA7810B9E9A}"/>
              </a:ext>
            </a:extLst>
          </p:cNvPr>
          <p:cNvSpPr txBox="1">
            <a:spLocks/>
          </p:cNvSpPr>
          <p:nvPr/>
        </p:nvSpPr>
        <p:spPr>
          <a:xfrm>
            <a:off x="838199" y="34290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6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 &amp; Papir</a:t>
            </a:r>
            <a:endParaRPr lang="da-DK" sz="6000" dirty="0">
              <a:solidFill>
                <a:schemeClr val="bg1"/>
              </a:solidFill>
            </a:endParaRPr>
          </a:p>
        </p:txBody>
      </p:sp>
      <p:sp>
        <p:nvSpPr>
          <p:cNvPr id="5" name="Tekstfelt 4">
            <a:extLst>
              <a:ext uri="{FF2B5EF4-FFF2-40B4-BE49-F238E27FC236}">
                <a16:creationId xmlns:a16="http://schemas.microsoft.com/office/drawing/2014/main" id="{70FCFB10-CA97-3742-7041-DEB6772A8B8A}"/>
              </a:ext>
            </a:extLst>
          </p:cNvPr>
          <p:cNvSpPr txBox="1"/>
          <p:nvPr/>
        </p:nvSpPr>
        <p:spPr>
          <a:xfrm>
            <a:off x="838199" y="4335191"/>
            <a:ext cx="4065373" cy="369332"/>
          </a:xfrm>
          <a:prstGeom prst="rect">
            <a:avLst/>
          </a:prstGeom>
          <a:noFill/>
        </p:spPr>
        <p:txBody>
          <a:bodyPr wrap="square" rtlCol="0">
            <a:spAutoFit/>
          </a:bodyPr>
          <a:lstStyle/>
          <a:p>
            <a:r>
              <a:rPr lang="da-DK"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Introduktion, aktivitet &amp; opgave</a:t>
            </a:r>
          </a:p>
        </p:txBody>
      </p:sp>
      <p:pic>
        <p:nvPicPr>
          <p:cNvPr id="11" name="Billede 10">
            <a:extLst>
              <a:ext uri="{FF2B5EF4-FFF2-40B4-BE49-F238E27FC236}">
                <a16:creationId xmlns:a16="http://schemas.microsoft.com/office/drawing/2014/main" id="{CAD4F81F-A613-1E7C-AED9-F4FF5B651068}"/>
              </a:ext>
            </a:extLst>
          </p:cNvPr>
          <p:cNvPicPr>
            <a:picLocks noChangeAspect="1"/>
          </p:cNvPicPr>
          <p:nvPr/>
        </p:nvPicPr>
        <p:blipFill>
          <a:blip r:embed="rId6"/>
          <a:stretch>
            <a:fillRect/>
          </a:stretch>
        </p:blipFill>
        <p:spPr>
          <a:xfrm>
            <a:off x="5426235" y="1064318"/>
            <a:ext cx="5016500" cy="3863282"/>
          </a:xfrm>
          <a:prstGeom prst="rect">
            <a:avLst/>
          </a:prstGeom>
        </p:spPr>
      </p:pic>
      <p:grpSp>
        <p:nvGrpSpPr>
          <p:cNvPr id="12" name="Gruppe 11">
            <a:extLst>
              <a:ext uri="{FF2B5EF4-FFF2-40B4-BE49-F238E27FC236}">
                <a16:creationId xmlns:a16="http://schemas.microsoft.com/office/drawing/2014/main" id="{FE84E259-CD1F-B2CA-7F42-A3910CCB7D26}"/>
              </a:ext>
            </a:extLst>
          </p:cNvPr>
          <p:cNvGrpSpPr/>
          <p:nvPr/>
        </p:nvGrpSpPr>
        <p:grpSpPr>
          <a:xfrm>
            <a:off x="8088733" y="5932466"/>
            <a:ext cx="1717420" cy="568614"/>
            <a:chOff x="8088733" y="5932466"/>
            <a:chExt cx="1717420" cy="568614"/>
          </a:xfrm>
        </p:grpSpPr>
        <p:pic>
          <p:nvPicPr>
            <p:cNvPr id="7" name="Picture 4" descr="Circular Economy Beyond Waste">
              <a:extLst>
                <a:ext uri="{FF2B5EF4-FFF2-40B4-BE49-F238E27FC236}">
                  <a16:creationId xmlns:a16="http://schemas.microsoft.com/office/drawing/2014/main" id="{05C232AD-F2E2-A0D3-3626-0BE82382E3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4828"/>
            <a:stretch/>
          </p:blipFill>
          <p:spPr bwMode="auto">
            <a:xfrm>
              <a:off x="8088733" y="5932466"/>
              <a:ext cx="645363" cy="568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ircular Economy Beyond Waste">
              <a:extLst>
                <a:ext uri="{FF2B5EF4-FFF2-40B4-BE49-F238E27FC236}">
                  <a16:creationId xmlns:a16="http://schemas.microsoft.com/office/drawing/2014/main" id="{C107638C-017A-9938-1416-2FC99503C0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017" t="14268"/>
            <a:stretch/>
          </p:blipFill>
          <p:spPr bwMode="auto">
            <a:xfrm>
              <a:off x="9017877" y="5934791"/>
              <a:ext cx="788276" cy="56628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Billede 9">
            <a:extLst>
              <a:ext uri="{FF2B5EF4-FFF2-40B4-BE49-F238E27FC236}">
                <a16:creationId xmlns:a16="http://schemas.microsoft.com/office/drawing/2014/main" id="{9D0DE78F-63D7-6A3D-1EF6-B64028C90C38}"/>
              </a:ext>
            </a:extLst>
          </p:cNvPr>
          <p:cNvPicPr>
            <a:picLocks noChangeAspect="1"/>
          </p:cNvPicPr>
          <p:nvPr/>
        </p:nvPicPr>
        <p:blipFill>
          <a:blip r:embed="rId8"/>
          <a:stretch>
            <a:fillRect/>
          </a:stretch>
        </p:blipFill>
        <p:spPr>
          <a:xfrm>
            <a:off x="351235" y="5828239"/>
            <a:ext cx="2724150" cy="733425"/>
          </a:xfrm>
          <a:prstGeom prst="rect">
            <a:avLst/>
          </a:prstGeom>
        </p:spPr>
      </p:pic>
    </p:spTree>
    <p:extLst>
      <p:ext uri="{BB962C8B-B14F-4D97-AF65-F5344CB8AC3E}">
        <p14:creationId xmlns:p14="http://schemas.microsoft.com/office/powerpoint/2010/main" val="17836614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76784" y="1513395"/>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Lidt om papir</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960581"/>
            <a:ext cx="5867764" cy="2031325"/>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 bruger papir til mange ting; </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tegne, skrive, bøger, køkkenruller, aviser, servietter osv.</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 papiret blev opfundet, var det meget kostbart</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blev derfor kun brugt til at skrive vigtige beskeder på</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 dag er det billigt, men bliver stadig brugt til vigtige beskeder, men også til at pudse næse og tørre mælk op med  </a:t>
            </a:r>
          </a:p>
        </p:txBody>
      </p:sp>
      <p:pic>
        <p:nvPicPr>
          <p:cNvPr id="10" name="Billede 9" descr="Et billede, der indeholder tekst&#10;&#10;Automatisk genereret beskrivelse">
            <a:extLst>
              <a:ext uri="{FF2B5EF4-FFF2-40B4-BE49-F238E27FC236}">
                <a16:creationId xmlns:a16="http://schemas.microsoft.com/office/drawing/2014/main" id="{85C54B3E-8702-18DE-3978-3C9FC8C12F62}"/>
              </a:ext>
            </a:extLst>
          </p:cNvPr>
          <p:cNvPicPr>
            <a:picLocks noChangeAspect="1"/>
          </p:cNvPicPr>
          <p:nvPr/>
        </p:nvPicPr>
        <p:blipFill>
          <a:blip r:embed="rId4"/>
          <a:stretch>
            <a:fillRect/>
          </a:stretch>
        </p:blipFill>
        <p:spPr>
          <a:xfrm>
            <a:off x="6818654" y="2196758"/>
            <a:ext cx="5373346" cy="3558970"/>
          </a:xfrm>
          <a:prstGeom prst="rect">
            <a:avLst/>
          </a:prstGeom>
        </p:spPr>
      </p:pic>
      <p:sp>
        <p:nvSpPr>
          <p:cNvPr id="11" name="Afrundet rektangulær billedforklaring 4">
            <a:extLst>
              <a:ext uri="{FF2B5EF4-FFF2-40B4-BE49-F238E27FC236}">
                <a16:creationId xmlns:a16="http://schemas.microsoft.com/office/drawing/2014/main" id="{2F7C54DE-EE4F-E607-81BC-F836DA440197}"/>
              </a:ext>
            </a:extLst>
          </p:cNvPr>
          <p:cNvSpPr/>
          <p:nvPr/>
        </p:nvSpPr>
        <p:spPr>
          <a:xfrm flipH="1">
            <a:off x="8670987" y="4181533"/>
            <a:ext cx="1611084"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9" name="Tekstfelt 7">
            <a:extLst>
              <a:ext uri="{FF2B5EF4-FFF2-40B4-BE49-F238E27FC236}">
                <a16:creationId xmlns:a16="http://schemas.microsoft.com/office/drawing/2014/main" id="{4D079221-31D9-1CF7-BFAC-DDB96244D5DD}"/>
              </a:ext>
            </a:extLst>
          </p:cNvPr>
          <p:cNvSpPr txBox="1"/>
          <p:nvPr/>
        </p:nvSpPr>
        <p:spPr>
          <a:xfrm>
            <a:off x="8800951" y="4241934"/>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har mange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funktioner</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6" name="Billede 15" descr="Et billede, der indeholder tekst, skilt&#10;&#10;Automatisk genereret beskrivelse">
            <a:extLst>
              <a:ext uri="{FF2B5EF4-FFF2-40B4-BE49-F238E27FC236}">
                <a16:creationId xmlns:a16="http://schemas.microsoft.com/office/drawing/2014/main" id="{A19B3064-798B-4FAF-105F-4309AEA0FDE4}"/>
              </a:ext>
            </a:extLst>
          </p:cNvPr>
          <p:cNvPicPr>
            <a:picLocks noChangeAspect="1"/>
          </p:cNvPicPr>
          <p:nvPr/>
        </p:nvPicPr>
        <p:blipFill rotWithShape="1">
          <a:blip r:embed="rId5"/>
          <a:srcRect l="50000"/>
          <a:stretch/>
        </p:blipFill>
        <p:spPr>
          <a:xfrm>
            <a:off x="9338730" y="4401894"/>
            <a:ext cx="2102875" cy="2204627"/>
          </a:xfrm>
          <a:prstGeom prst="rect">
            <a:avLst/>
          </a:prstGeom>
        </p:spPr>
      </p:pic>
    </p:spTree>
    <p:extLst>
      <p:ext uri="{BB962C8B-B14F-4D97-AF65-F5344CB8AC3E}">
        <p14:creationId xmlns:p14="http://schemas.microsoft.com/office/powerpoint/2010/main" val="416342443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76784" y="1513395"/>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Lidt om pap</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960581"/>
            <a:ext cx="5867764" cy="1600438"/>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 bruger pap til rigtig mange ting; </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pizzabakker, kartoner, æggebakker, flyttekasser osv.</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 er et let og stærkt materiale</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 bruges derfor ofte til at beskytte ting som emballage eller ved flytning</a:t>
            </a:r>
          </a:p>
        </p:txBody>
      </p:sp>
      <p:pic>
        <p:nvPicPr>
          <p:cNvPr id="7" name="Billede 6" descr="Et billede, der indeholder gulv, kasse, indendørs&#10;&#10;Automatisk genereret beskrivelse">
            <a:extLst>
              <a:ext uri="{FF2B5EF4-FFF2-40B4-BE49-F238E27FC236}">
                <a16:creationId xmlns:a16="http://schemas.microsoft.com/office/drawing/2014/main" id="{A4D0B4BB-13A0-80A0-338F-1D5B5E31853B}"/>
              </a:ext>
            </a:extLst>
          </p:cNvPr>
          <p:cNvPicPr>
            <a:picLocks noChangeAspect="1"/>
          </p:cNvPicPr>
          <p:nvPr/>
        </p:nvPicPr>
        <p:blipFill rotWithShape="1">
          <a:blip r:embed="rId4"/>
          <a:srcRect t="34584" b="21302"/>
          <a:stretch/>
        </p:blipFill>
        <p:spPr>
          <a:xfrm>
            <a:off x="7007160" y="2184628"/>
            <a:ext cx="5184840" cy="3430850"/>
          </a:xfrm>
          <a:prstGeom prst="rect">
            <a:avLst/>
          </a:prstGeom>
        </p:spPr>
      </p:pic>
      <p:sp>
        <p:nvSpPr>
          <p:cNvPr id="11" name="Afrundet rektangulær billedforklaring 4">
            <a:extLst>
              <a:ext uri="{FF2B5EF4-FFF2-40B4-BE49-F238E27FC236}">
                <a16:creationId xmlns:a16="http://schemas.microsoft.com/office/drawing/2014/main" id="{2F7C54DE-EE4F-E607-81BC-F836DA440197}"/>
              </a:ext>
            </a:extLst>
          </p:cNvPr>
          <p:cNvSpPr/>
          <p:nvPr/>
        </p:nvSpPr>
        <p:spPr>
          <a:xfrm flipH="1">
            <a:off x="2293628" y="4560019"/>
            <a:ext cx="1949759" cy="644021"/>
          </a:xfrm>
          <a:prstGeom prst="wedgeRoundRectCallout">
            <a:avLst>
              <a:gd name="adj1" fmla="val 37397"/>
              <a:gd name="adj2" fmla="val 83354"/>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4" name="Tekstfelt 8">
            <a:extLst>
              <a:ext uri="{FF2B5EF4-FFF2-40B4-BE49-F238E27FC236}">
                <a16:creationId xmlns:a16="http://schemas.microsoft.com/office/drawing/2014/main" id="{4A5EB193-6254-0F06-191F-0B6A4BFA9358}"/>
              </a:ext>
            </a:extLst>
          </p:cNvPr>
          <p:cNvSpPr txBox="1"/>
          <p:nvPr/>
        </p:nvSpPr>
        <p:spPr>
          <a:xfrm>
            <a:off x="2444025" y="4622726"/>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næsten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ligesom en superhelt</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2" name="Billede 1" descr="Et billede, der indeholder tekst, skilt&#10;&#10;Automatisk genereret beskrivelse">
            <a:extLst>
              <a:ext uri="{FF2B5EF4-FFF2-40B4-BE49-F238E27FC236}">
                <a16:creationId xmlns:a16="http://schemas.microsoft.com/office/drawing/2014/main" id="{A8E52949-0D74-EB91-4162-47E27153B6A0}"/>
              </a:ext>
            </a:extLst>
          </p:cNvPr>
          <p:cNvPicPr>
            <a:picLocks noChangeAspect="1"/>
          </p:cNvPicPr>
          <p:nvPr/>
        </p:nvPicPr>
        <p:blipFill rotWithShape="1">
          <a:blip r:embed="rId5"/>
          <a:srcRect r="49651"/>
          <a:stretch/>
        </p:blipFill>
        <p:spPr>
          <a:xfrm>
            <a:off x="1143758" y="4828792"/>
            <a:ext cx="1846966" cy="1922917"/>
          </a:xfrm>
          <a:prstGeom prst="rect">
            <a:avLst/>
          </a:prstGeom>
        </p:spPr>
      </p:pic>
    </p:spTree>
    <p:extLst>
      <p:ext uri="{BB962C8B-B14F-4D97-AF65-F5344CB8AC3E}">
        <p14:creationId xmlns:p14="http://schemas.microsoft.com/office/powerpoint/2010/main" val="393605697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0454849" cy="5011577"/>
          </a:xfrm>
          <a:prstGeom prst="rect">
            <a:avLst/>
          </a:prstGeom>
        </p:spPr>
      </p:pic>
      <p:pic>
        <p:nvPicPr>
          <p:cNvPr id="15" name="Billede 14">
            <a:hlinkClick r:id="rId3"/>
            <a:extLst>
              <a:ext uri="{FF2B5EF4-FFF2-40B4-BE49-F238E27FC236}">
                <a16:creationId xmlns:a16="http://schemas.microsoft.com/office/drawing/2014/main" id="{650B8732-9922-F713-0EC8-C49EC06EDB18}"/>
              </a:ext>
            </a:extLst>
          </p:cNvPr>
          <p:cNvPicPr>
            <a:picLocks noChangeAspect="1"/>
          </p:cNvPicPr>
          <p:nvPr/>
        </p:nvPicPr>
        <p:blipFill>
          <a:blip r:embed="rId4"/>
          <a:stretch>
            <a:fillRect/>
          </a:stretch>
        </p:blipFill>
        <p:spPr>
          <a:xfrm>
            <a:off x="5005182" y="2105226"/>
            <a:ext cx="7186818" cy="3741321"/>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5"/>
          <a:stretch>
            <a:fillRect/>
          </a:stretch>
        </p:blipFill>
        <p:spPr>
          <a:xfrm>
            <a:off x="384600" y="375967"/>
            <a:ext cx="1780785" cy="611661"/>
          </a:xfrm>
          <a:prstGeom prst="rect">
            <a:avLst/>
          </a:prstGeom>
        </p:spPr>
      </p:pic>
      <p:grpSp>
        <p:nvGrpSpPr>
          <p:cNvPr id="2" name="Gruppe 1">
            <a:extLst>
              <a:ext uri="{FF2B5EF4-FFF2-40B4-BE49-F238E27FC236}">
                <a16:creationId xmlns:a16="http://schemas.microsoft.com/office/drawing/2014/main" id="{98956C88-196A-D992-5903-298BF683B327}"/>
              </a:ext>
            </a:extLst>
          </p:cNvPr>
          <p:cNvGrpSpPr/>
          <p:nvPr/>
        </p:nvGrpSpPr>
        <p:grpSpPr>
          <a:xfrm>
            <a:off x="8330561" y="3739544"/>
            <a:ext cx="866273" cy="854242"/>
            <a:chOff x="9197108" y="3604869"/>
            <a:chExt cx="866273" cy="854242"/>
          </a:xfrm>
        </p:grpSpPr>
        <p:sp>
          <p:nvSpPr>
            <p:cNvPr id="7" name="Ellipse 6">
              <a:extLst>
                <a:ext uri="{FF2B5EF4-FFF2-40B4-BE49-F238E27FC236}">
                  <a16:creationId xmlns:a16="http://schemas.microsoft.com/office/drawing/2014/main" id="{3D65A2B0-0CA0-8E69-74B3-1DF96C9DB813}"/>
                </a:ext>
              </a:extLst>
            </p:cNvPr>
            <p:cNvSpPr/>
            <p:nvPr/>
          </p:nvSpPr>
          <p:spPr>
            <a:xfrm>
              <a:off x="9197108" y="3604869"/>
              <a:ext cx="866273" cy="854242"/>
            </a:xfrm>
            <a:prstGeom prst="ellipse">
              <a:avLst/>
            </a:prstGeom>
            <a:solidFill>
              <a:srgbClr val="5A94CE"/>
            </a:solidFill>
            <a:ln>
              <a:solidFill>
                <a:srgbClr val="5A9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Grafik 11" descr="Afspil med massiv udfyldning">
              <a:hlinkClick r:id="rId6"/>
              <a:extLst>
                <a:ext uri="{FF2B5EF4-FFF2-40B4-BE49-F238E27FC236}">
                  <a16:creationId xmlns:a16="http://schemas.microsoft.com/office/drawing/2014/main" id="{135C1898-74D1-9183-1C87-EE395B33DF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4459" y="3672529"/>
              <a:ext cx="718922" cy="718922"/>
            </a:xfrm>
            <a:prstGeom prst="rect">
              <a:avLst/>
            </a:prstGeom>
          </p:spPr>
        </p:pic>
      </p:grpSp>
      <p:sp>
        <p:nvSpPr>
          <p:cNvPr id="4" name="Titel 1">
            <a:extLst>
              <a:ext uri="{FF2B5EF4-FFF2-40B4-BE49-F238E27FC236}">
                <a16:creationId xmlns:a16="http://schemas.microsoft.com/office/drawing/2014/main" id="{331CDBAD-2069-5D5F-1F06-6E114DB464EC}"/>
              </a:ext>
            </a:extLst>
          </p:cNvPr>
          <p:cNvSpPr txBox="1">
            <a:spLocks/>
          </p:cNvSpPr>
          <p:nvPr/>
        </p:nvSpPr>
        <p:spPr>
          <a:xfrm>
            <a:off x="978281" y="3058550"/>
            <a:ext cx="4981575" cy="23211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da-DK" sz="18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rPr>
              <a:t>FILM</a:t>
            </a:r>
            <a:endParaRPr lang="da-DK" sz="36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Fremstilling &amp;</a:t>
            </a:r>
            <a:b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genanvendelse</a:t>
            </a:r>
            <a:endParaRPr lang="da-DK" sz="3600" dirty="0">
              <a:solidFill>
                <a:schemeClr val="bg1"/>
              </a:solidFill>
            </a:endParaRPr>
          </a:p>
        </p:txBody>
      </p:sp>
      <p:pic>
        <p:nvPicPr>
          <p:cNvPr id="9" name="Billede 8">
            <a:extLst>
              <a:ext uri="{FF2B5EF4-FFF2-40B4-BE49-F238E27FC236}">
                <a16:creationId xmlns:a16="http://schemas.microsoft.com/office/drawing/2014/main" id="{5D41DEDC-0372-C372-EEAF-9770FB328142}"/>
              </a:ext>
            </a:extLst>
          </p:cNvPr>
          <p:cNvPicPr>
            <a:picLocks noChangeAspect="1"/>
          </p:cNvPicPr>
          <p:nvPr/>
        </p:nvPicPr>
        <p:blipFill>
          <a:blip r:embed="rId9"/>
          <a:stretch>
            <a:fillRect/>
          </a:stretch>
        </p:blipFill>
        <p:spPr>
          <a:xfrm>
            <a:off x="3888377" y="1392016"/>
            <a:ext cx="3167362" cy="2439233"/>
          </a:xfrm>
          <a:prstGeom prst="rect">
            <a:avLst/>
          </a:prstGeom>
        </p:spPr>
      </p:pic>
      <p:grpSp>
        <p:nvGrpSpPr>
          <p:cNvPr id="5" name="Gruppe 4">
            <a:extLst>
              <a:ext uri="{FF2B5EF4-FFF2-40B4-BE49-F238E27FC236}">
                <a16:creationId xmlns:a16="http://schemas.microsoft.com/office/drawing/2014/main" id="{DC2EBE4E-6477-24C1-3827-A3EF89F49219}"/>
              </a:ext>
            </a:extLst>
          </p:cNvPr>
          <p:cNvGrpSpPr/>
          <p:nvPr/>
        </p:nvGrpSpPr>
        <p:grpSpPr>
          <a:xfrm>
            <a:off x="3122704" y="681797"/>
            <a:ext cx="6209041" cy="836299"/>
            <a:chOff x="1615189" y="3839712"/>
            <a:chExt cx="6209041" cy="836299"/>
          </a:xfrm>
        </p:grpSpPr>
        <p:sp>
          <p:nvSpPr>
            <p:cNvPr id="8" name="Afrundet rektangulær billedforklaring 4">
              <a:extLst>
                <a:ext uri="{FF2B5EF4-FFF2-40B4-BE49-F238E27FC236}">
                  <a16:creationId xmlns:a16="http://schemas.microsoft.com/office/drawing/2014/main" id="{D2C59216-8FCC-A0C2-9004-C6E87ACC8660}"/>
                </a:ext>
              </a:extLst>
            </p:cNvPr>
            <p:cNvSpPr/>
            <p:nvPr/>
          </p:nvSpPr>
          <p:spPr>
            <a:xfrm flipH="1">
              <a:off x="1615189" y="4031990"/>
              <a:ext cx="1782765"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0" name="Tekstfelt 5">
              <a:extLst>
                <a:ext uri="{FF2B5EF4-FFF2-40B4-BE49-F238E27FC236}">
                  <a16:creationId xmlns:a16="http://schemas.microsoft.com/office/drawing/2014/main" id="{A8B4F432-28C7-C404-FA01-12A17F565088}"/>
                </a:ext>
              </a:extLst>
            </p:cNvPr>
            <p:cNvSpPr txBox="1"/>
            <p:nvPr/>
          </p:nvSpPr>
          <p:spPr>
            <a:xfrm>
              <a:off x="1771329" y="4105090"/>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Vi har faktisk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mange liv</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sp>
          <p:nvSpPr>
            <p:cNvPr id="11" name="Afrundet rektangulær billedforklaring 7">
              <a:extLst>
                <a:ext uri="{FF2B5EF4-FFF2-40B4-BE49-F238E27FC236}">
                  <a16:creationId xmlns:a16="http://schemas.microsoft.com/office/drawing/2014/main" id="{DA590B35-F0D3-EB97-1AF6-BD2750E9C33A}"/>
                </a:ext>
              </a:extLst>
            </p:cNvPr>
            <p:cNvSpPr/>
            <p:nvPr/>
          </p:nvSpPr>
          <p:spPr>
            <a:xfrm>
              <a:off x="4605788" y="3839712"/>
              <a:ext cx="1722733"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4" name="Tekstfelt 8">
              <a:extLst>
                <a:ext uri="{FF2B5EF4-FFF2-40B4-BE49-F238E27FC236}">
                  <a16:creationId xmlns:a16="http://schemas.microsoft.com/office/drawing/2014/main" id="{9B140B96-0F83-F37D-A6AA-7B87589403A5}"/>
                </a:ext>
              </a:extLst>
            </p:cNvPr>
            <p:cNvSpPr txBox="1"/>
            <p:nvPr/>
          </p:nvSpPr>
          <p:spPr>
            <a:xfrm>
              <a:off x="4731106" y="3905910"/>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7 liv for at være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præcis</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sp>
        <p:nvSpPr>
          <p:cNvPr id="16" name="Tekstfelt 15">
            <a:extLst>
              <a:ext uri="{FF2B5EF4-FFF2-40B4-BE49-F238E27FC236}">
                <a16:creationId xmlns:a16="http://schemas.microsoft.com/office/drawing/2014/main" id="{939D04CF-3435-EE4A-36DF-36AAD8CA9606}"/>
              </a:ext>
            </a:extLst>
          </p:cNvPr>
          <p:cNvSpPr txBox="1"/>
          <p:nvPr/>
        </p:nvSpPr>
        <p:spPr>
          <a:xfrm>
            <a:off x="4905469" y="5862538"/>
            <a:ext cx="6096000" cy="369332"/>
          </a:xfrm>
          <a:prstGeom prst="rect">
            <a:avLst/>
          </a:prstGeom>
          <a:noFill/>
        </p:spPr>
        <p:txBody>
          <a:bodyPr wrap="square">
            <a:spAutoFit/>
          </a:bodyPr>
          <a:lstStyle/>
          <a:p>
            <a:r>
              <a:rPr lang="da-DK" dirty="0">
                <a:solidFill>
                  <a:schemeClr val="bg1"/>
                </a:solidFill>
                <a:hlinkClick r:id="rId3">
                  <a:extLst>
                    <a:ext uri="{A12FA001-AC4F-418D-AE19-62706E023703}">
                      <ahyp:hlinkClr xmlns:ahyp="http://schemas.microsoft.com/office/drawing/2018/hyperlinkcolor" val="tx"/>
                    </a:ext>
                  </a:extLst>
                </a:hlinkClick>
              </a:rPr>
              <a:t>https://youtu.be/GGCE-bdZ9is</a:t>
            </a:r>
            <a:endParaRPr lang="da-DK" dirty="0">
              <a:solidFill>
                <a:schemeClr val="bg1"/>
              </a:solidFill>
            </a:endParaRPr>
          </a:p>
        </p:txBody>
      </p:sp>
    </p:spTree>
    <p:extLst>
      <p:ext uri="{BB962C8B-B14F-4D97-AF65-F5344CB8AC3E}">
        <p14:creationId xmlns:p14="http://schemas.microsoft.com/office/powerpoint/2010/main" val="358725985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B2E2808-24C4-BD9B-E5CF-48625FDF19EC}"/>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01 Illustration 100">
            <a:extLst>
              <a:ext uri="{FF2B5EF4-FFF2-40B4-BE49-F238E27FC236}">
                <a16:creationId xmlns:a16="http://schemas.microsoft.com/office/drawing/2014/main" id="{C4ABDB99-E421-3B36-2B9E-4B9F8EA70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103" y="725535"/>
            <a:ext cx="9877425" cy="5553479"/>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B4D7959D-6E88-BF3E-CD91-807EF212CEFE}"/>
              </a:ext>
            </a:extLst>
          </p:cNvPr>
          <p:cNvPicPr>
            <a:picLocks noChangeAspect="1"/>
          </p:cNvPicPr>
          <p:nvPr/>
        </p:nvPicPr>
        <p:blipFill>
          <a:blip r:embed="rId4"/>
          <a:stretch>
            <a:fillRect/>
          </a:stretch>
        </p:blipFill>
        <p:spPr>
          <a:xfrm>
            <a:off x="0" y="5643844"/>
            <a:ext cx="3805084" cy="902892"/>
          </a:xfrm>
          <a:prstGeom prst="rect">
            <a:avLst/>
          </a:prstGeom>
        </p:spPr>
      </p:pic>
      <p:sp>
        <p:nvSpPr>
          <p:cNvPr id="3" name="Tekstfelt 2">
            <a:extLst>
              <a:ext uri="{FF2B5EF4-FFF2-40B4-BE49-F238E27FC236}">
                <a16:creationId xmlns:a16="http://schemas.microsoft.com/office/drawing/2014/main" id="{16F12C3D-925C-3EF1-0ED7-870EDAE60F97}"/>
              </a:ext>
            </a:extLst>
          </p:cNvPr>
          <p:cNvSpPr txBox="1"/>
          <p:nvPr/>
        </p:nvSpPr>
        <p:spPr>
          <a:xfrm>
            <a:off x="443569" y="5886401"/>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Fremstilling af nyt papir</a:t>
            </a:r>
          </a:p>
        </p:txBody>
      </p:sp>
      <p:sp>
        <p:nvSpPr>
          <p:cNvPr id="5" name="Rektangel 4">
            <a:extLst>
              <a:ext uri="{FF2B5EF4-FFF2-40B4-BE49-F238E27FC236}">
                <a16:creationId xmlns:a16="http://schemas.microsoft.com/office/drawing/2014/main" id="{6AC6ADB6-1A19-9601-A5F5-1F6A9507655F}"/>
              </a:ext>
            </a:extLst>
          </p:cNvPr>
          <p:cNvSpPr/>
          <p:nvPr/>
        </p:nvSpPr>
        <p:spPr>
          <a:xfrm>
            <a:off x="1477736" y="979714"/>
            <a:ext cx="2449285" cy="342900"/>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1. </a:t>
            </a:r>
            <a:r>
              <a:rPr lang="da-DK" sz="12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Træet fældes</a:t>
            </a:r>
          </a:p>
        </p:txBody>
      </p:sp>
      <p:sp>
        <p:nvSpPr>
          <p:cNvPr id="6" name="Rektangel 5">
            <a:extLst>
              <a:ext uri="{FF2B5EF4-FFF2-40B4-BE49-F238E27FC236}">
                <a16:creationId xmlns:a16="http://schemas.microsoft.com/office/drawing/2014/main" id="{CCA04855-61CD-6E85-D1EB-3BECE3E05AB6}"/>
              </a:ext>
            </a:extLst>
          </p:cNvPr>
          <p:cNvSpPr/>
          <p:nvPr/>
        </p:nvSpPr>
        <p:spPr>
          <a:xfrm>
            <a:off x="5534682" y="979714"/>
            <a:ext cx="1184525" cy="261257"/>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F147723D-A80E-1157-8786-1F42C436FE0D}"/>
              </a:ext>
            </a:extLst>
          </p:cNvPr>
          <p:cNvSpPr/>
          <p:nvPr/>
        </p:nvSpPr>
        <p:spPr>
          <a:xfrm>
            <a:off x="5559878" y="898071"/>
            <a:ext cx="2449285"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2. </a:t>
            </a:r>
            <a:r>
              <a:rPr lang="da-DK" sz="12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Træet afbarkes</a:t>
            </a:r>
          </a:p>
        </p:txBody>
      </p:sp>
      <p:sp>
        <p:nvSpPr>
          <p:cNvPr id="8" name="Rektangel 7">
            <a:extLst>
              <a:ext uri="{FF2B5EF4-FFF2-40B4-BE49-F238E27FC236}">
                <a16:creationId xmlns:a16="http://schemas.microsoft.com/office/drawing/2014/main" id="{71144339-5A0F-67C4-81DF-BFECDD84543A}"/>
              </a:ext>
            </a:extLst>
          </p:cNvPr>
          <p:cNvSpPr/>
          <p:nvPr/>
        </p:nvSpPr>
        <p:spPr>
          <a:xfrm>
            <a:off x="8674100" y="1689100"/>
            <a:ext cx="1282700" cy="292100"/>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0A97D082-270B-FEAE-2450-F057EF569A1D}"/>
              </a:ext>
            </a:extLst>
          </p:cNvPr>
          <p:cNvSpPr/>
          <p:nvPr/>
        </p:nvSpPr>
        <p:spPr>
          <a:xfrm>
            <a:off x="8430078" y="1322614"/>
            <a:ext cx="2449285"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3. </a:t>
            </a:r>
            <a:r>
              <a:rPr lang="da-DK" sz="12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Træet hukkes til flis</a:t>
            </a:r>
          </a:p>
        </p:txBody>
      </p:sp>
      <p:sp>
        <p:nvSpPr>
          <p:cNvPr id="11" name="Rektangel 10">
            <a:extLst>
              <a:ext uri="{FF2B5EF4-FFF2-40B4-BE49-F238E27FC236}">
                <a16:creationId xmlns:a16="http://schemas.microsoft.com/office/drawing/2014/main" id="{584D4506-D97D-0687-402C-77EDC9F16BAD}"/>
              </a:ext>
            </a:extLst>
          </p:cNvPr>
          <p:cNvSpPr/>
          <p:nvPr/>
        </p:nvSpPr>
        <p:spPr>
          <a:xfrm>
            <a:off x="5113040" y="5679635"/>
            <a:ext cx="3273878" cy="532595"/>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976EC964-B65F-C1BF-E985-640FACB03ABB}"/>
              </a:ext>
            </a:extLst>
          </p:cNvPr>
          <p:cNvSpPr/>
          <p:nvPr/>
        </p:nvSpPr>
        <p:spPr>
          <a:xfrm>
            <a:off x="4668390" y="5723562"/>
            <a:ext cx="4897282"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4. </a:t>
            </a:r>
            <a:r>
              <a:rPr lang="da-DK" sz="12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Flisen koges med kemikalier, for at få træfibrene frem</a:t>
            </a:r>
          </a:p>
        </p:txBody>
      </p:sp>
      <p:sp>
        <p:nvSpPr>
          <p:cNvPr id="13" name="Rektangel 12">
            <a:extLst>
              <a:ext uri="{FF2B5EF4-FFF2-40B4-BE49-F238E27FC236}">
                <a16:creationId xmlns:a16="http://schemas.microsoft.com/office/drawing/2014/main" id="{17C18464-0ADF-0525-BFEA-E58FEB706F6F}"/>
              </a:ext>
            </a:extLst>
          </p:cNvPr>
          <p:cNvSpPr/>
          <p:nvPr/>
        </p:nvSpPr>
        <p:spPr>
          <a:xfrm>
            <a:off x="4466122" y="3429000"/>
            <a:ext cx="2415941" cy="449981"/>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F3492F9A-AD2B-2DBB-3E1D-2269E1E9FB3A}"/>
              </a:ext>
            </a:extLst>
          </p:cNvPr>
          <p:cNvSpPr/>
          <p:nvPr/>
        </p:nvSpPr>
        <p:spPr>
          <a:xfrm>
            <a:off x="4498736" y="3376271"/>
            <a:ext cx="4897282"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5. </a:t>
            </a:r>
            <a:r>
              <a:rPr lang="da-DK" sz="12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Det bleges for at få den hvide farve</a:t>
            </a:r>
          </a:p>
        </p:txBody>
      </p:sp>
      <p:sp>
        <p:nvSpPr>
          <p:cNvPr id="14" name="Rektangel 13">
            <a:extLst>
              <a:ext uri="{FF2B5EF4-FFF2-40B4-BE49-F238E27FC236}">
                <a16:creationId xmlns:a16="http://schemas.microsoft.com/office/drawing/2014/main" id="{3BEFE8D9-35D6-2290-6584-0BA04A9B3030}"/>
              </a:ext>
            </a:extLst>
          </p:cNvPr>
          <p:cNvSpPr/>
          <p:nvPr/>
        </p:nvSpPr>
        <p:spPr>
          <a:xfrm>
            <a:off x="1477736" y="2828461"/>
            <a:ext cx="4897282"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6. </a:t>
            </a:r>
            <a:r>
              <a:rPr lang="da-DK" sz="12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Det presses til helt fint tynd papir</a:t>
            </a:r>
          </a:p>
        </p:txBody>
      </p:sp>
      <p:grpSp>
        <p:nvGrpSpPr>
          <p:cNvPr id="15" name="Gruppe 14">
            <a:extLst>
              <a:ext uri="{FF2B5EF4-FFF2-40B4-BE49-F238E27FC236}">
                <a16:creationId xmlns:a16="http://schemas.microsoft.com/office/drawing/2014/main" id="{8879E73B-29C6-6EFE-56CE-E4DBF2E5EBC0}"/>
              </a:ext>
            </a:extLst>
          </p:cNvPr>
          <p:cNvGrpSpPr/>
          <p:nvPr/>
        </p:nvGrpSpPr>
        <p:grpSpPr>
          <a:xfrm>
            <a:off x="9024187" y="175612"/>
            <a:ext cx="3249395" cy="644021"/>
            <a:chOff x="8902700" y="347709"/>
            <a:chExt cx="3249395" cy="644021"/>
          </a:xfrm>
        </p:grpSpPr>
        <p:sp>
          <p:nvSpPr>
            <p:cNvPr id="17" name="Afrundet rektangulær billedforklaring 18">
              <a:extLst>
                <a:ext uri="{FF2B5EF4-FFF2-40B4-BE49-F238E27FC236}">
                  <a16:creationId xmlns:a16="http://schemas.microsoft.com/office/drawing/2014/main" id="{D28AABFF-CE73-1631-87E8-7D024E60B02D}"/>
                </a:ext>
              </a:extLst>
            </p:cNvPr>
            <p:cNvSpPr/>
            <p:nvPr/>
          </p:nvSpPr>
          <p:spPr>
            <a:xfrm flipH="1">
              <a:off x="8902700" y="347709"/>
              <a:ext cx="1745944"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8" name="Tekstfelt 19">
              <a:extLst>
                <a:ext uri="{FF2B5EF4-FFF2-40B4-BE49-F238E27FC236}">
                  <a16:creationId xmlns:a16="http://schemas.microsoft.com/office/drawing/2014/main" id="{3685684D-3A3E-3F19-6FDE-C607B3C928AA}"/>
                </a:ext>
              </a:extLst>
            </p:cNvPr>
            <p:cNvSpPr txBox="1"/>
            <p:nvPr/>
          </p:nvSpPr>
          <p:spPr>
            <a:xfrm>
              <a:off x="9058971" y="424621"/>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Det er sådan jeg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bliver født</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pic>
        <p:nvPicPr>
          <p:cNvPr id="19" name="Billede 18" descr="Et billede, der indeholder tekst, skilt&#10;&#10;Automatisk genereret beskrivelse">
            <a:extLst>
              <a:ext uri="{FF2B5EF4-FFF2-40B4-BE49-F238E27FC236}">
                <a16:creationId xmlns:a16="http://schemas.microsoft.com/office/drawing/2014/main" id="{430D36ED-AEB2-1B1B-C00F-3F61829DC4CC}"/>
              </a:ext>
            </a:extLst>
          </p:cNvPr>
          <p:cNvPicPr>
            <a:picLocks noChangeAspect="1"/>
          </p:cNvPicPr>
          <p:nvPr/>
        </p:nvPicPr>
        <p:blipFill rotWithShape="1">
          <a:blip r:embed="rId5"/>
          <a:srcRect l="50000"/>
          <a:stretch/>
        </p:blipFill>
        <p:spPr>
          <a:xfrm>
            <a:off x="9894198" y="578986"/>
            <a:ext cx="1970329" cy="2065667"/>
          </a:xfrm>
          <a:prstGeom prst="rect">
            <a:avLst/>
          </a:prstGeom>
        </p:spPr>
      </p:pic>
    </p:spTree>
    <p:extLst>
      <p:ext uri="{BB962C8B-B14F-4D97-AF65-F5344CB8AC3E}">
        <p14:creationId xmlns:p14="http://schemas.microsoft.com/office/powerpoint/2010/main" val="114255653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880CD82-B15D-5323-FDC9-A8C4AE175774}"/>
              </a:ext>
            </a:extLst>
          </p:cNvPr>
          <p:cNvPicPr>
            <a:picLocks noChangeAspect="1"/>
          </p:cNvPicPr>
          <p:nvPr/>
        </p:nvPicPr>
        <p:blipFill>
          <a:blip r:embed="rId2"/>
          <a:stretch>
            <a:fillRect/>
          </a:stretch>
        </p:blipFill>
        <p:spPr>
          <a:xfrm>
            <a:off x="-1" y="0"/>
            <a:ext cx="12192000" cy="6858000"/>
          </a:xfrm>
          <a:prstGeom prst="rect">
            <a:avLst/>
          </a:prstGeom>
        </p:spPr>
      </p:pic>
      <p:pic>
        <p:nvPicPr>
          <p:cNvPr id="2050" name="Picture 2" descr="04 Illustration 100">
            <a:extLst>
              <a:ext uri="{FF2B5EF4-FFF2-40B4-BE49-F238E27FC236}">
                <a16:creationId xmlns:a16="http://schemas.microsoft.com/office/drawing/2014/main" id="{F10F13C4-DA4E-07FB-7F3A-F0D6A8608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55" y="727898"/>
            <a:ext cx="9873371" cy="55512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2CCD89D3-640B-D106-606C-6ECF3A5DE330}"/>
              </a:ext>
            </a:extLst>
          </p:cNvPr>
          <p:cNvPicPr>
            <a:picLocks noChangeAspect="1"/>
          </p:cNvPicPr>
          <p:nvPr/>
        </p:nvPicPr>
        <p:blipFill>
          <a:blip r:embed="rId4"/>
          <a:stretch>
            <a:fillRect/>
          </a:stretch>
        </p:blipFill>
        <p:spPr>
          <a:xfrm>
            <a:off x="-1" y="5643844"/>
            <a:ext cx="4321278" cy="902892"/>
          </a:xfrm>
          <a:prstGeom prst="rect">
            <a:avLst/>
          </a:prstGeom>
        </p:spPr>
      </p:pic>
      <p:sp>
        <p:nvSpPr>
          <p:cNvPr id="2" name="Tekstfelt 1">
            <a:extLst>
              <a:ext uri="{FF2B5EF4-FFF2-40B4-BE49-F238E27FC236}">
                <a16:creationId xmlns:a16="http://schemas.microsoft.com/office/drawing/2014/main" id="{5E4BEAD6-A1CD-27D3-DB95-3407BE5668F0}"/>
              </a:ext>
            </a:extLst>
          </p:cNvPr>
          <p:cNvSpPr txBox="1"/>
          <p:nvPr/>
        </p:nvSpPr>
        <p:spPr>
          <a:xfrm>
            <a:off x="448364" y="5884038"/>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Fremstilling af genbrugspapir</a:t>
            </a:r>
          </a:p>
        </p:txBody>
      </p:sp>
      <p:sp>
        <p:nvSpPr>
          <p:cNvPr id="6" name="Rektangel 5">
            <a:extLst>
              <a:ext uri="{FF2B5EF4-FFF2-40B4-BE49-F238E27FC236}">
                <a16:creationId xmlns:a16="http://schemas.microsoft.com/office/drawing/2014/main" id="{0C9FE87C-5730-CBC1-1299-662897D80477}"/>
              </a:ext>
            </a:extLst>
          </p:cNvPr>
          <p:cNvSpPr/>
          <p:nvPr/>
        </p:nvSpPr>
        <p:spPr>
          <a:xfrm>
            <a:off x="2869035" y="2441196"/>
            <a:ext cx="2030136" cy="100668"/>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8A77EF1-1ADD-9C70-0484-1534FC7E430B}"/>
              </a:ext>
            </a:extLst>
          </p:cNvPr>
          <p:cNvSpPr/>
          <p:nvPr/>
        </p:nvSpPr>
        <p:spPr>
          <a:xfrm>
            <a:off x="2772903" y="2474155"/>
            <a:ext cx="1969837"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Papir, pap og karton afleveres </a:t>
            </a:r>
            <a:b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br>
            <a: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på genbrugsstationen</a:t>
            </a:r>
          </a:p>
        </p:txBody>
      </p:sp>
      <p:sp>
        <p:nvSpPr>
          <p:cNvPr id="8" name="Rektangel 7">
            <a:extLst>
              <a:ext uri="{FF2B5EF4-FFF2-40B4-BE49-F238E27FC236}">
                <a16:creationId xmlns:a16="http://schemas.microsoft.com/office/drawing/2014/main" id="{B396EC31-FF0E-F551-4470-9A3DB05C46AF}"/>
              </a:ext>
            </a:extLst>
          </p:cNvPr>
          <p:cNvSpPr/>
          <p:nvPr/>
        </p:nvSpPr>
        <p:spPr>
          <a:xfrm>
            <a:off x="6001789" y="2094807"/>
            <a:ext cx="1837113" cy="447057"/>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12F30D6-C45B-DEAF-00F1-7B0A5034CB1B}"/>
              </a:ext>
            </a:extLst>
          </p:cNvPr>
          <p:cNvSpPr/>
          <p:nvPr/>
        </p:nvSpPr>
        <p:spPr>
          <a:xfrm>
            <a:off x="5935426" y="2138487"/>
            <a:ext cx="1969837"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Det hele opløses i store gryder med kemikalier</a:t>
            </a:r>
          </a:p>
        </p:txBody>
      </p:sp>
      <p:sp>
        <p:nvSpPr>
          <p:cNvPr id="10" name="Rektangel 9">
            <a:extLst>
              <a:ext uri="{FF2B5EF4-FFF2-40B4-BE49-F238E27FC236}">
                <a16:creationId xmlns:a16="http://schemas.microsoft.com/office/drawing/2014/main" id="{80E43D20-A0FD-3197-A9D9-02B12DB54405}"/>
              </a:ext>
            </a:extLst>
          </p:cNvPr>
          <p:cNvSpPr/>
          <p:nvPr/>
        </p:nvSpPr>
        <p:spPr>
          <a:xfrm>
            <a:off x="8553061" y="3503498"/>
            <a:ext cx="1660849" cy="178984"/>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9E8AB4AA-B740-3E50-2FE3-B1BB04F3548C}"/>
              </a:ext>
            </a:extLst>
          </p:cNvPr>
          <p:cNvSpPr/>
          <p:nvPr/>
        </p:nvSpPr>
        <p:spPr>
          <a:xfrm>
            <a:off x="7733145" y="3429000"/>
            <a:ext cx="1969837"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Opløsningen hældes ud i en stor si, som sorterer fx klips fra</a:t>
            </a:r>
          </a:p>
        </p:txBody>
      </p:sp>
      <p:sp>
        <p:nvSpPr>
          <p:cNvPr id="12" name="Rektangel 11">
            <a:extLst>
              <a:ext uri="{FF2B5EF4-FFF2-40B4-BE49-F238E27FC236}">
                <a16:creationId xmlns:a16="http://schemas.microsoft.com/office/drawing/2014/main" id="{8459726B-88B2-22C5-C5A6-53762789495A}"/>
              </a:ext>
            </a:extLst>
          </p:cNvPr>
          <p:cNvSpPr/>
          <p:nvPr/>
        </p:nvSpPr>
        <p:spPr>
          <a:xfrm>
            <a:off x="8156028" y="5002924"/>
            <a:ext cx="1933903" cy="513920"/>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301149CB-32DD-EA1D-E009-519F62B8FAB6}"/>
              </a:ext>
            </a:extLst>
          </p:cNvPr>
          <p:cNvSpPr/>
          <p:nvPr/>
        </p:nvSpPr>
        <p:spPr>
          <a:xfrm>
            <a:off x="7991825" y="5072813"/>
            <a:ext cx="1969837"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For at fjerne gammelt blæk smider man en masse sæbe i</a:t>
            </a:r>
          </a:p>
        </p:txBody>
      </p:sp>
      <p:sp>
        <p:nvSpPr>
          <p:cNvPr id="14" name="Rektangel 13">
            <a:extLst>
              <a:ext uri="{FF2B5EF4-FFF2-40B4-BE49-F238E27FC236}">
                <a16:creationId xmlns:a16="http://schemas.microsoft.com/office/drawing/2014/main" id="{06E6D161-A259-0FA5-1231-83DC805CB0E8}"/>
              </a:ext>
            </a:extLst>
          </p:cNvPr>
          <p:cNvSpPr/>
          <p:nvPr/>
        </p:nvSpPr>
        <p:spPr>
          <a:xfrm>
            <a:off x="5539477" y="5777086"/>
            <a:ext cx="1762256" cy="375271"/>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53B69D03-FB7C-D0E2-7ED1-9BED80752A0A}"/>
              </a:ext>
            </a:extLst>
          </p:cNvPr>
          <p:cNvSpPr/>
          <p:nvPr/>
        </p:nvSpPr>
        <p:spPr>
          <a:xfrm>
            <a:off x="5366812" y="5837563"/>
            <a:ext cx="1969837"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Det bleges for at få den hvide farve igen</a:t>
            </a:r>
          </a:p>
        </p:txBody>
      </p:sp>
      <p:sp>
        <p:nvSpPr>
          <p:cNvPr id="16" name="Rektangel 15">
            <a:extLst>
              <a:ext uri="{FF2B5EF4-FFF2-40B4-BE49-F238E27FC236}">
                <a16:creationId xmlns:a16="http://schemas.microsoft.com/office/drawing/2014/main" id="{160E83F9-B0F2-3DB5-D5C1-6005BADD5074}"/>
              </a:ext>
            </a:extLst>
          </p:cNvPr>
          <p:cNvSpPr/>
          <p:nvPr/>
        </p:nvSpPr>
        <p:spPr>
          <a:xfrm>
            <a:off x="2489018" y="4866468"/>
            <a:ext cx="2253722" cy="206345"/>
          </a:xfrm>
          <a:prstGeom prst="rect">
            <a:avLst/>
          </a:prstGeom>
          <a:solidFill>
            <a:srgbClr val="EBF7F2"/>
          </a:solidFill>
          <a:ln>
            <a:solidFill>
              <a:srgbClr val="EB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340076C8-8EA1-886A-B5F1-DE5055DC99AA}"/>
              </a:ext>
            </a:extLst>
          </p:cNvPr>
          <p:cNvSpPr/>
          <p:nvPr/>
        </p:nvSpPr>
        <p:spPr>
          <a:xfrm>
            <a:off x="2606303" y="4831474"/>
            <a:ext cx="1969837"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Det presses til helt fint nyt papir</a:t>
            </a:r>
          </a:p>
        </p:txBody>
      </p:sp>
      <p:grpSp>
        <p:nvGrpSpPr>
          <p:cNvPr id="17" name="Gruppe 16">
            <a:extLst>
              <a:ext uri="{FF2B5EF4-FFF2-40B4-BE49-F238E27FC236}">
                <a16:creationId xmlns:a16="http://schemas.microsoft.com/office/drawing/2014/main" id="{22CC723E-F3A0-86C4-F060-43D4454CC53F}"/>
              </a:ext>
            </a:extLst>
          </p:cNvPr>
          <p:cNvGrpSpPr/>
          <p:nvPr/>
        </p:nvGrpSpPr>
        <p:grpSpPr>
          <a:xfrm>
            <a:off x="8096906" y="384863"/>
            <a:ext cx="3282655" cy="644021"/>
            <a:chOff x="8079698" y="347709"/>
            <a:chExt cx="3282655" cy="644021"/>
          </a:xfrm>
        </p:grpSpPr>
        <p:sp>
          <p:nvSpPr>
            <p:cNvPr id="19" name="Afrundet rektangulær billedforklaring 17">
              <a:extLst>
                <a:ext uri="{FF2B5EF4-FFF2-40B4-BE49-F238E27FC236}">
                  <a16:creationId xmlns:a16="http://schemas.microsoft.com/office/drawing/2014/main" id="{D44E797D-EF72-88CB-0ABF-83DE1D65D986}"/>
                </a:ext>
              </a:extLst>
            </p:cNvPr>
            <p:cNvSpPr/>
            <p:nvPr/>
          </p:nvSpPr>
          <p:spPr>
            <a:xfrm flipH="1">
              <a:off x="8079698" y="347709"/>
              <a:ext cx="2568946" cy="644021"/>
            </a:xfrm>
            <a:prstGeom prst="wedgeRoundRectCallout">
              <a:avLst>
                <a:gd name="adj1" fmla="val -37666"/>
                <a:gd name="adj2" fmla="val 78590"/>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20" name="Tekstfelt 18">
              <a:extLst>
                <a:ext uri="{FF2B5EF4-FFF2-40B4-BE49-F238E27FC236}">
                  <a16:creationId xmlns:a16="http://schemas.microsoft.com/office/drawing/2014/main" id="{F19D7022-7D58-D2BF-96C6-C1C5DC8C2925}"/>
                </a:ext>
              </a:extLst>
            </p:cNvPr>
            <p:cNvSpPr txBox="1"/>
            <p:nvPr/>
          </p:nvSpPr>
          <p:spPr>
            <a:xfrm>
              <a:off x="8269229" y="421189"/>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Det her et min hemmelighed</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til at få mere end 1 liv</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pic>
        <p:nvPicPr>
          <p:cNvPr id="21" name="Billede 20">
            <a:extLst>
              <a:ext uri="{FF2B5EF4-FFF2-40B4-BE49-F238E27FC236}">
                <a16:creationId xmlns:a16="http://schemas.microsoft.com/office/drawing/2014/main" id="{0102AA11-210F-E961-EBBB-A4D0509F8DBB}"/>
              </a:ext>
            </a:extLst>
          </p:cNvPr>
          <p:cNvPicPr>
            <a:picLocks noChangeAspect="1"/>
          </p:cNvPicPr>
          <p:nvPr/>
        </p:nvPicPr>
        <p:blipFill>
          <a:blip r:embed="rId5"/>
          <a:stretch>
            <a:fillRect/>
          </a:stretch>
        </p:blipFill>
        <p:spPr>
          <a:xfrm>
            <a:off x="9939527" y="962384"/>
            <a:ext cx="1589260" cy="1883567"/>
          </a:xfrm>
          <a:prstGeom prst="rect">
            <a:avLst/>
          </a:prstGeom>
        </p:spPr>
      </p:pic>
    </p:spTree>
    <p:extLst>
      <p:ext uri="{BB962C8B-B14F-4D97-AF65-F5344CB8AC3E}">
        <p14:creationId xmlns:p14="http://schemas.microsoft.com/office/powerpoint/2010/main" val="32222915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Hvor svært kan det være</a:t>
            </a:r>
            <a:b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sortere papir</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3239087"/>
            <a:ext cx="5867764" cy="2677656"/>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er ikke alt, der er lavet af papir, som kan smides i papirbeholderen</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b="1"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Regel nr. 1: </a:t>
            </a: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Papiret skal være rent og tørt, </a:t>
            </a:r>
          </a:p>
          <a:p>
            <a:pPr marL="742950" lvl="1"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fordi det skal ligge lang tid i en beholder og vente på at blive genanvendt</a:t>
            </a:r>
          </a:p>
          <a:p>
            <a:pPr marL="742950" lvl="1"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Hvis det er fugtigt, og der er fx madrester på, kommer der bakterier, som nedbryder papiret</a:t>
            </a:r>
            <a:b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effectLst/>
                <a:latin typeface="Helvetica" pitchFamily="2" charset="0"/>
              </a:rPr>
              <a:t>Noget papir indeholder plast eller er behandlet, så det ikke kan </a:t>
            </a:r>
            <a:r>
              <a:rPr lang="da-DK" sz="1400" dirty="0">
                <a:solidFill>
                  <a:schemeClr val="bg1"/>
                </a:solidFill>
                <a:latin typeface="Helvetica" pitchFamily="2" charset="0"/>
              </a:rPr>
              <a:t>genanvendes</a:t>
            </a:r>
            <a:r>
              <a:rPr lang="da-DK" sz="1400" dirty="0">
                <a:solidFill>
                  <a:schemeClr val="bg1"/>
                </a:solidFill>
                <a:effectLst/>
                <a:latin typeface="Helvetica" pitchFamily="2" charset="0"/>
              </a:rPr>
              <a:t> - fx gavepapir og bagepapir</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6" name="Gruppe 5">
            <a:extLst>
              <a:ext uri="{FF2B5EF4-FFF2-40B4-BE49-F238E27FC236}">
                <a16:creationId xmlns:a16="http://schemas.microsoft.com/office/drawing/2014/main" id="{5A04B827-2661-B1CA-EB98-50CB442E7954}"/>
              </a:ext>
            </a:extLst>
          </p:cNvPr>
          <p:cNvGrpSpPr/>
          <p:nvPr/>
        </p:nvGrpSpPr>
        <p:grpSpPr>
          <a:xfrm>
            <a:off x="7685504" y="694928"/>
            <a:ext cx="3301719" cy="644021"/>
            <a:chOff x="7810498" y="136282"/>
            <a:chExt cx="3301719" cy="644021"/>
          </a:xfrm>
        </p:grpSpPr>
        <p:sp>
          <p:nvSpPr>
            <p:cNvPr id="7" name="Afrundet rektangulær billedforklaring 5">
              <a:extLst>
                <a:ext uri="{FF2B5EF4-FFF2-40B4-BE49-F238E27FC236}">
                  <a16:creationId xmlns:a16="http://schemas.microsoft.com/office/drawing/2014/main" id="{44C75F28-8968-66E1-19FC-69A577DA1A89}"/>
                </a:ext>
              </a:extLst>
            </p:cNvPr>
            <p:cNvSpPr/>
            <p:nvPr/>
          </p:nvSpPr>
          <p:spPr>
            <a:xfrm flipH="1">
              <a:off x="7810498" y="136282"/>
              <a:ext cx="2336801"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9" name="Tekstfelt 7">
              <a:extLst>
                <a:ext uri="{FF2B5EF4-FFF2-40B4-BE49-F238E27FC236}">
                  <a16:creationId xmlns:a16="http://schemas.microsoft.com/office/drawing/2014/main" id="{4D079221-31D9-1CF7-BFAC-DDB96244D5DD}"/>
                </a:ext>
              </a:extLst>
            </p:cNvPr>
            <p:cNvSpPr txBox="1"/>
            <p:nvPr/>
          </p:nvSpPr>
          <p:spPr>
            <a:xfrm>
              <a:off x="8019093" y="216183"/>
              <a:ext cx="3093124"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foretrækker at man </a:t>
              </a:r>
              <a:b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b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er ren og tør</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pic>
        <p:nvPicPr>
          <p:cNvPr id="2" name="Billede 1" descr="Et billede, der indeholder tekst, skilt&#10;&#10;Automatisk genereret beskrivelse">
            <a:extLst>
              <a:ext uri="{FF2B5EF4-FFF2-40B4-BE49-F238E27FC236}">
                <a16:creationId xmlns:a16="http://schemas.microsoft.com/office/drawing/2014/main" id="{AD2DBF87-C098-2D6D-F711-F402B7077F1F}"/>
              </a:ext>
            </a:extLst>
          </p:cNvPr>
          <p:cNvPicPr>
            <a:picLocks noChangeAspect="1"/>
          </p:cNvPicPr>
          <p:nvPr/>
        </p:nvPicPr>
        <p:blipFill rotWithShape="1">
          <a:blip r:embed="rId4"/>
          <a:srcRect l="50000"/>
          <a:stretch/>
        </p:blipFill>
        <p:spPr>
          <a:xfrm>
            <a:off x="8913604" y="1091280"/>
            <a:ext cx="2048678" cy="2147807"/>
          </a:xfrm>
          <a:prstGeom prst="rect">
            <a:avLst/>
          </a:prstGeom>
        </p:spPr>
      </p:pic>
      <p:pic>
        <p:nvPicPr>
          <p:cNvPr id="19" name="Billede 18" descr="Et billede, der indeholder rodet, indendørs, stabel, partier&#10;&#10;Automatisk genereret beskrivelse">
            <a:extLst>
              <a:ext uri="{FF2B5EF4-FFF2-40B4-BE49-F238E27FC236}">
                <a16:creationId xmlns:a16="http://schemas.microsoft.com/office/drawing/2014/main" id="{38EB63E9-1998-D5FF-CBD4-1C10450FB0FE}"/>
              </a:ext>
            </a:extLst>
          </p:cNvPr>
          <p:cNvPicPr>
            <a:picLocks noChangeAspect="1"/>
          </p:cNvPicPr>
          <p:nvPr/>
        </p:nvPicPr>
        <p:blipFill>
          <a:blip r:embed="rId5"/>
          <a:stretch>
            <a:fillRect/>
          </a:stretch>
        </p:blipFill>
        <p:spPr>
          <a:xfrm>
            <a:off x="6958336" y="2464873"/>
            <a:ext cx="5249993" cy="3499995"/>
          </a:xfrm>
          <a:prstGeom prst="rect">
            <a:avLst/>
          </a:prstGeom>
        </p:spPr>
      </p:pic>
    </p:spTree>
    <p:extLst>
      <p:ext uri="{BB962C8B-B14F-4D97-AF65-F5344CB8AC3E}">
        <p14:creationId xmlns:p14="http://schemas.microsoft.com/office/powerpoint/2010/main" val="1339234940"/>
      </p:ext>
    </p:extLst>
  </p:cSld>
  <p:clrMapOvr>
    <a:masterClrMapping/>
  </p:clrMapOvr>
  <p:transition spd="slow">
    <p:push/>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2571</TotalTime>
  <Words>2151</Words>
  <Application>Microsoft Office PowerPoint</Application>
  <PresentationFormat>Widescreen</PresentationFormat>
  <Paragraphs>226</Paragraphs>
  <Slides>26</Slides>
  <Notes>2</Notes>
  <HiddenSlides>3</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26</vt:i4>
      </vt:variant>
    </vt:vector>
  </HeadingPairs>
  <TitlesOfParts>
    <vt:vector size="35" baseType="lpstr">
      <vt:lpstr>12 pt. Helvetica* 56 Italic   1</vt:lpstr>
      <vt:lpstr>Arial</vt:lpstr>
      <vt:lpstr>Bradley Hand ITC</vt:lpstr>
      <vt:lpstr>Calibri</vt:lpstr>
      <vt:lpstr>Calibri Light</vt:lpstr>
      <vt:lpstr>Helvetica</vt:lpstr>
      <vt:lpstr>Helvetica Neue</vt:lpstr>
      <vt:lpstr>Helvetica Neue Light</vt:lpstr>
      <vt:lpstr>Office-tema</vt:lpstr>
      <vt:lpstr>Pap, papir og tekstil</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Aktivitet og opgaver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Aktivitet og opgaver</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 papir og tekstil</dc:title>
  <dc:creator>Oliver Klausen</dc:creator>
  <cp:lastModifiedBy>Hanne Skjølstrup Mikkelsen</cp:lastModifiedBy>
  <cp:revision>59</cp:revision>
  <cp:lastPrinted>2023-03-02T08:30:24Z</cp:lastPrinted>
  <dcterms:created xsi:type="dcterms:W3CDTF">2022-10-10T09:40:08Z</dcterms:created>
  <dcterms:modified xsi:type="dcterms:W3CDTF">2023-03-27T08:54:20Z</dcterms:modified>
</cp:coreProperties>
</file>